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67" r:id="rId3"/>
    <p:sldId id="266" r:id="rId4"/>
    <p:sldId id="257" r:id="rId5"/>
    <p:sldId id="259" r:id="rId6"/>
    <p:sldId id="260" r:id="rId7"/>
    <p:sldId id="261" r:id="rId8"/>
    <p:sldId id="262" r:id="rId9"/>
    <p:sldId id="263" r:id="rId10"/>
    <p:sldId id="264" r:id="rId11"/>
    <p:sldId id="258" r:id="rId12"/>
    <p:sldId id="265" r:id="rId13"/>
  </p:sldIdLst>
  <p:sldSz cx="14630400" cy="8229600"/>
  <p:notesSz cx="8229600" cy="14630400"/>
  <p:embeddedFontLst>
    <p:embeddedFont>
      <p:font typeface="Alice" panose="020B0604020202020204" charset="0"/>
      <p:regular r:id="rId15"/>
    </p:embeddedFont>
    <p:embeddedFont>
      <p:font typeface="Lora" pitchFamily="2" charset="0"/>
      <p:regular r:id="rId16"/>
      <p:bold r:id="rId17"/>
      <p:italic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0F4"/>
    <a:srgbClr val="4DA7FD"/>
    <a:srgbClr val="4BA4FB"/>
    <a:srgbClr val="4A9FF2"/>
    <a:srgbClr val="49A4F7"/>
    <a:srgbClr val="FCFB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4" d="100"/>
          <a:sy n="54" d="100"/>
        </p:scale>
        <p:origin x="716"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heme" Target="theme/theme1.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jpg>
</file>

<file path=ppt/media/image2.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1175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FD13A8-F4EB-6208-1D66-EBCFB88E71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03F1C16-89D7-EB31-FB46-EECF4B6A5D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F9302F-8270-21A4-94B5-3B7D57B2339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CAE4602-7B75-14BB-B502-2CE528C7CC24}"/>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5862819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965AB3-0157-2019-2ED6-9E3EAEEE08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387209-B1A1-11C4-B585-0F01444670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7CA05A-0FDA-C00E-A113-9DC6C5A4D12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A99B517-9C76-5838-AE5C-D973E7AE9C40}"/>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9997506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EEF81D-BA66-81AB-E509-DC32DF90E7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95A11B-8EF9-4BCF-EAB1-0E8E5C8B89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34896C-3E97-CDC4-FA63-F09AEBD941D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4CD15E9-E782-FB2A-CB54-F4CE39D6185A}"/>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3240035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C8F8E7-3BFC-5318-3074-E484A79A5F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8E5E9B-7799-C040-EE15-D8F8FD5A12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406C69-4B26-3463-4913-6E158FC7168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7E73D00-6F1B-6AA6-28DC-E0C27A96E7E8}"/>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3890013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1F2DE"/>
          </a:solidFill>
          <a:ln/>
        </p:spPr>
      </p:sp>
      <p:sp>
        <p:nvSpPr>
          <p:cNvPr id="3" name="Shape 1"/>
          <p:cNvSpPr/>
          <p:nvPr/>
        </p:nvSpPr>
        <p:spPr>
          <a:xfrm>
            <a:off x="0" y="0"/>
            <a:ext cx="14630400" cy="8229600"/>
          </a:xfrm>
          <a:prstGeom prst="rect">
            <a:avLst/>
          </a:prstGeom>
          <a:solidFill>
            <a:srgbClr val="FCFBF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openclipart.org/detail/27251/how%20to%20create%20a%20network%20using%20dex%20library"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hyperlink" Target="https://freepngimg.com/png/16462-networking-png-images"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14.jpg"/><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openclipart.org/detail/27251/how%20to%20create%20a%20network%20using%20dex%20library"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hyperlink" Target="https://arkit.co.in/identify-and-compare-wired-and-wireless-networking/" TargetMode="Externa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hyperlink" Target="https://www.ccsipro.com/blog/uses-of-computer-network/"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2F0F4"/>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6FE194D-C3F7-4B90-E03F-04867DB2CE10}"/>
              </a:ext>
            </a:extLst>
          </p:cNvPr>
          <p:cNvPicPr>
            <a:picLocks noChangeAspect="1"/>
          </p:cNvPicPr>
          <p:nvPr/>
        </p:nvPicPr>
        <p:blipFill>
          <a:blip r:embed="rId3">
            <a:alphaModFix amt="50000"/>
            <a:extLst>
              <a:ext uri="{837473B0-CC2E-450A-ABE3-18F120FF3D39}">
                <a1611:picAttrSrcUrl xmlns:a1611="http://schemas.microsoft.com/office/drawing/2016/11/main" r:id="rId4"/>
              </a:ext>
            </a:extLst>
          </a:blip>
          <a:stretch>
            <a:fillRect/>
          </a:stretch>
        </p:blipFill>
        <p:spPr>
          <a:xfrm>
            <a:off x="2991602" y="-1"/>
            <a:ext cx="11638798" cy="8221147"/>
          </a:xfrm>
          <a:prstGeom prst="rect">
            <a:avLst/>
          </a:prstGeom>
        </p:spPr>
      </p:pic>
      <p:sp>
        <p:nvSpPr>
          <p:cNvPr id="3" name="Text 0"/>
          <p:cNvSpPr/>
          <p:nvPr/>
        </p:nvSpPr>
        <p:spPr>
          <a:xfrm>
            <a:off x="793789" y="1222789"/>
            <a:ext cx="7556421" cy="2142199"/>
          </a:xfrm>
          <a:prstGeom prst="rect">
            <a:avLst/>
          </a:prstGeom>
          <a:noFill/>
          <a:ln/>
        </p:spPr>
        <p:txBody>
          <a:bodyPr wrap="square" lIns="0" tIns="0" rIns="0" bIns="0" rtlCol="0" anchor="t"/>
          <a:lstStyle/>
          <a:p>
            <a:pPr marL="0" indent="0" algn="just">
              <a:lnSpc>
                <a:spcPts val="5550"/>
              </a:lnSpc>
              <a:buNone/>
            </a:pPr>
            <a:r>
              <a:rPr lang="en-US" sz="4450" b="1" dirty="0">
                <a:solidFill>
                  <a:srgbClr val="233E32"/>
                </a:solidFill>
                <a:latin typeface="Alice" pitchFamily="34" charset="0"/>
                <a:ea typeface="Alice" pitchFamily="34" charset="-122"/>
                <a:cs typeface="Alice" pitchFamily="34" charset="-120"/>
              </a:rPr>
              <a:t>Hotel </a:t>
            </a:r>
          </a:p>
          <a:p>
            <a:pPr marL="0" indent="0" algn="just">
              <a:lnSpc>
                <a:spcPts val="5550"/>
              </a:lnSpc>
              <a:buNone/>
            </a:pPr>
            <a:r>
              <a:rPr lang="en-US" sz="4450" b="1" dirty="0">
                <a:solidFill>
                  <a:srgbClr val="233E32"/>
                </a:solidFill>
                <a:latin typeface="Alice" pitchFamily="34" charset="0"/>
                <a:ea typeface="Alice" pitchFamily="34" charset="-122"/>
                <a:cs typeface="Alice" pitchFamily="34" charset="-120"/>
              </a:rPr>
              <a:t>Network </a:t>
            </a:r>
          </a:p>
          <a:p>
            <a:pPr marL="0" indent="0" algn="just">
              <a:lnSpc>
                <a:spcPts val="5550"/>
              </a:lnSpc>
              <a:buNone/>
            </a:pPr>
            <a:r>
              <a:rPr lang="en-US" sz="4450" b="1" dirty="0">
                <a:solidFill>
                  <a:srgbClr val="233E32"/>
                </a:solidFill>
                <a:latin typeface="Alice" pitchFamily="34" charset="0"/>
                <a:ea typeface="Alice" pitchFamily="34" charset="-122"/>
                <a:cs typeface="Alice" pitchFamily="34" charset="-120"/>
              </a:rPr>
              <a:t>Management System</a:t>
            </a:r>
            <a:endParaRPr lang="en-US" sz="4450" b="1" dirty="0"/>
          </a:p>
        </p:txBody>
      </p:sp>
      <p:sp>
        <p:nvSpPr>
          <p:cNvPr id="4" name="Text 1"/>
          <p:cNvSpPr/>
          <p:nvPr/>
        </p:nvSpPr>
        <p:spPr>
          <a:xfrm>
            <a:off x="6280190" y="4123253"/>
            <a:ext cx="7556421" cy="1088708"/>
          </a:xfrm>
          <a:prstGeom prst="rect">
            <a:avLst/>
          </a:prstGeom>
          <a:noFill/>
          <a:ln/>
        </p:spPr>
        <p:txBody>
          <a:bodyPr wrap="square" lIns="0" tIns="0" rIns="0" bIns="0" rtlCol="0" anchor="t"/>
          <a:lstStyle/>
          <a:p>
            <a:pPr marL="0" indent="0" algn="ctr">
              <a:lnSpc>
                <a:spcPts val="2850"/>
              </a:lnSpc>
              <a:buNone/>
            </a:pPr>
            <a:endParaRPr lang="en-US" sz="1750" dirty="0"/>
          </a:p>
        </p:txBody>
      </p:sp>
      <p:sp>
        <p:nvSpPr>
          <p:cNvPr id="5" name="Shape 2"/>
          <p:cNvSpPr/>
          <p:nvPr/>
        </p:nvSpPr>
        <p:spPr>
          <a:xfrm>
            <a:off x="6280190" y="5484019"/>
            <a:ext cx="362903" cy="362903"/>
          </a:xfrm>
          <a:prstGeom prst="roundRect">
            <a:avLst>
              <a:gd name="adj" fmla="val 25194296"/>
            </a:avLst>
          </a:prstGeom>
          <a:noFill/>
          <a:ln w="7620">
            <a:solidFill>
              <a:srgbClr val="FFFFFF"/>
            </a:solidFill>
            <a:prstDash val="solid"/>
          </a:ln>
        </p:spPr>
      </p:sp>
      <p:sp>
        <p:nvSpPr>
          <p:cNvPr id="8" name="Rectangle 7">
            <a:extLst>
              <a:ext uri="{FF2B5EF4-FFF2-40B4-BE49-F238E27FC236}">
                <a16:creationId xmlns:a16="http://schemas.microsoft.com/office/drawing/2014/main" id="{694EB4D0-9BB2-A310-67BE-07C4A12A99D4}"/>
              </a:ext>
            </a:extLst>
          </p:cNvPr>
          <p:cNvSpPr/>
          <p:nvPr/>
        </p:nvSpPr>
        <p:spPr>
          <a:xfrm>
            <a:off x="12635345" y="7564582"/>
            <a:ext cx="1911927" cy="581891"/>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dirty="0"/>
          </a:p>
        </p:txBody>
      </p:sp>
      <p:sp>
        <p:nvSpPr>
          <p:cNvPr id="6" name="TextBox 5">
            <a:extLst>
              <a:ext uri="{FF2B5EF4-FFF2-40B4-BE49-F238E27FC236}">
                <a16:creationId xmlns:a16="http://schemas.microsoft.com/office/drawing/2014/main" id="{F46A1F03-41EA-C5AF-AAEC-FEA71DD53807}"/>
              </a:ext>
            </a:extLst>
          </p:cNvPr>
          <p:cNvSpPr txBox="1"/>
          <p:nvPr/>
        </p:nvSpPr>
        <p:spPr>
          <a:xfrm>
            <a:off x="686911" y="4264448"/>
            <a:ext cx="6188901" cy="1200329"/>
          </a:xfrm>
          <a:prstGeom prst="rect">
            <a:avLst/>
          </a:prstGeom>
          <a:noFill/>
        </p:spPr>
        <p:txBody>
          <a:bodyPr wrap="square" rtlCol="0">
            <a:spAutoFit/>
          </a:bodyPr>
          <a:lstStyle/>
          <a:p>
            <a:r>
              <a:rPr lang="en-US" sz="2400" dirty="0">
                <a:latin typeface="Lora" pitchFamily="2" charset="0"/>
                <a:ea typeface="Alice" panose="020B0604020202020204" charset="0"/>
              </a:rPr>
              <a:t>- Junaid Arshad Malik (231374)</a:t>
            </a:r>
          </a:p>
          <a:p>
            <a:r>
              <a:rPr lang="en-US" sz="2400" dirty="0">
                <a:latin typeface="Lora" pitchFamily="2" charset="0"/>
                <a:ea typeface="Alice" panose="020B0604020202020204" charset="0"/>
              </a:rPr>
              <a:t>- Anas Zahid (231336)</a:t>
            </a:r>
          </a:p>
          <a:p>
            <a:r>
              <a:rPr lang="en-US" sz="2400" dirty="0">
                <a:latin typeface="Lora" pitchFamily="2" charset="0"/>
                <a:ea typeface="Alice" panose="020B0604020202020204" charset="0"/>
              </a:rPr>
              <a:t>- Hunzla Arshad (231356)</a:t>
            </a:r>
          </a:p>
        </p:txBody>
      </p:sp>
      <p:sp>
        <p:nvSpPr>
          <p:cNvPr id="2" name="Rectangle 1">
            <a:extLst>
              <a:ext uri="{FF2B5EF4-FFF2-40B4-BE49-F238E27FC236}">
                <a16:creationId xmlns:a16="http://schemas.microsoft.com/office/drawing/2014/main" id="{DC6BC263-BE6F-6050-BC41-A880971B48C4}"/>
              </a:ext>
            </a:extLst>
          </p:cNvPr>
          <p:cNvSpPr/>
          <p:nvPr/>
        </p:nvSpPr>
        <p:spPr>
          <a:xfrm>
            <a:off x="13836611" y="7564582"/>
            <a:ext cx="532532" cy="49084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endParaRPr lang="en-PK"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C8A5FB-0E88-CDB8-7179-7FF29358271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508DBF11-C9F4-F9C9-555A-CA6D3718D379}"/>
              </a:ext>
            </a:extLst>
          </p:cNvPr>
          <p:cNvSpPr/>
          <p:nvPr/>
        </p:nvSpPr>
        <p:spPr>
          <a:xfrm>
            <a:off x="718832" y="3067714"/>
            <a:ext cx="5670590" cy="708779"/>
          </a:xfrm>
          <a:prstGeom prst="rect">
            <a:avLst/>
          </a:prstGeom>
          <a:noFill/>
          <a:ln/>
        </p:spPr>
        <p:txBody>
          <a:bodyPr wrap="none" lIns="0" tIns="0" rIns="0" bIns="0" rtlCol="0" anchor="t"/>
          <a:lstStyle/>
          <a:p>
            <a:pPr marL="0" indent="0" algn="just">
              <a:lnSpc>
                <a:spcPts val="5550"/>
              </a:lnSpc>
              <a:buNone/>
            </a:pPr>
            <a:r>
              <a:rPr lang="en-US" sz="4450" b="1" dirty="0">
                <a:solidFill>
                  <a:srgbClr val="233E32"/>
                </a:solidFill>
                <a:latin typeface="Alice" pitchFamily="34" charset="0"/>
                <a:ea typeface="Alice" pitchFamily="34" charset="-122"/>
                <a:cs typeface="Alice" pitchFamily="34" charset="-120"/>
              </a:rPr>
              <a:t>Network Diagram</a:t>
            </a:r>
            <a:endParaRPr lang="en-US" sz="4450" b="1" dirty="0"/>
          </a:p>
        </p:txBody>
      </p:sp>
      <p:sp>
        <p:nvSpPr>
          <p:cNvPr id="3" name="Shape 1">
            <a:extLst>
              <a:ext uri="{FF2B5EF4-FFF2-40B4-BE49-F238E27FC236}">
                <a16:creationId xmlns:a16="http://schemas.microsoft.com/office/drawing/2014/main" id="{38229C48-D4F7-5C00-E026-18EC2B30AD75}"/>
              </a:ext>
            </a:extLst>
          </p:cNvPr>
          <p:cNvSpPr/>
          <p:nvPr/>
        </p:nvSpPr>
        <p:spPr>
          <a:xfrm>
            <a:off x="718832" y="4066581"/>
            <a:ext cx="510302" cy="510302"/>
          </a:xfrm>
          <a:prstGeom prst="roundRect">
            <a:avLst>
              <a:gd name="adj" fmla="val 6667"/>
            </a:avLst>
          </a:prstGeom>
          <a:solidFill>
            <a:srgbClr val="F0EDE6"/>
          </a:solidFill>
          <a:ln/>
        </p:spPr>
      </p:sp>
      <p:sp>
        <p:nvSpPr>
          <p:cNvPr id="4" name="Text 2">
            <a:extLst>
              <a:ext uri="{FF2B5EF4-FFF2-40B4-BE49-F238E27FC236}">
                <a16:creationId xmlns:a16="http://schemas.microsoft.com/office/drawing/2014/main" id="{81171DBC-2C5E-06F5-4103-4CC5A18E2EA3}"/>
              </a:ext>
            </a:extLst>
          </p:cNvPr>
          <p:cNvSpPr/>
          <p:nvPr/>
        </p:nvSpPr>
        <p:spPr>
          <a:xfrm>
            <a:off x="901116" y="4151591"/>
            <a:ext cx="145613" cy="340281"/>
          </a:xfrm>
          <a:prstGeom prst="rect">
            <a:avLst/>
          </a:prstGeom>
          <a:noFill/>
          <a:ln/>
        </p:spPr>
        <p:txBody>
          <a:bodyPr wrap="none" lIns="0" tIns="0" rIns="0" bIns="0" rtlCol="0" anchor="t"/>
          <a:lstStyle/>
          <a:p>
            <a:pPr marL="0" indent="0" algn="just">
              <a:lnSpc>
                <a:spcPts val="2650"/>
              </a:lnSpc>
              <a:buNone/>
            </a:pPr>
            <a:r>
              <a:rPr lang="en-US" sz="2650" dirty="0">
                <a:solidFill>
                  <a:srgbClr val="2C2821"/>
                </a:solidFill>
                <a:latin typeface="Alice" pitchFamily="34" charset="0"/>
                <a:ea typeface="Alice" pitchFamily="34" charset="-122"/>
                <a:cs typeface="Alice" pitchFamily="34" charset="-120"/>
              </a:rPr>
              <a:t>1</a:t>
            </a:r>
            <a:endParaRPr lang="en-US" sz="2650" dirty="0"/>
          </a:p>
        </p:txBody>
      </p:sp>
      <p:sp>
        <p:nvSpPr>
          <p:cNvPr id="5" name="Text 3">
            <a:extLst>
              <a:ext uri="{FF2B5EF4-FFF2-40B4-BE49-F238E27FC236}">
                <a16:creationId xmlns:a16="http://schemas.microsoft.com/office/drawing/2014/main" id="{D40CE761-8FA5-8A26-89FD-E62F81319CE0}"/>
              </a:ext>
            </a:extLst>
          </p:cNvPr>
          <p:cNvSpPr/>
          <p:nvPr/>
        </p:nvSpPr>
        <p:spPr>
          <a:xfrm>
            <a:off x="1455948" y="4066581"/>
            <a:ext cx="2835235" cy="354330"/>
          </a:xfrm>
          <a:prstGeom prst="rect">
            <a:avLst/>
          </a:prstGeom>
          <a:noFill/>
          <a:ln/>
        </p:spPr>
        <p:txBody>
          <a:bodyPr wrap="none" lIns="0" tIns="0" rIns="0" bIns="0" rtlCol="0" anchor="t"/>
          <a:lstStyle/>
          <a:p>
            <a:pPr marL="0" indent="0" algn="just">
              <a:lnSpc>
                <a:spcPts val="2750"/>
              </a:lnSpc>
              <a:buNone/>
            </a:pPr>
            <a:r>
              <a:rPr lang="en-US" sz="2200" dirty="0">
                <a:solidFill>
                  <a:srgbClr val="2C2821"/>
                </a:solidFill>
                <a:latin typeface="Alice" pitchFamily="34" charset="0"/>
                <a:ea typeface="Alice" pitchFamily="34" charset="-122"/>
                <a:cs typeface="Alice" pitchFamily="34" charset="-120"/>
              </a:rPr>
              <a:t>Core Routers</a:t>
            </a:r>
            <a:endParaRPr lang="en-US" sz="2200" dirty="0"/>
          </a:p>
        </p:txBody>
      </p:sp>
      <p:sp>
        <p:nvSpPr>
          <p:cNvPr id="6" name="Text 4">
            <a:extLst>
              <a:ext uri="{FF2B5EF4-FFF2-40B4-BE49-F238E27FC236}">
                <a16:creationId xmlns:a16="http://schemas.microsoft.com/office/drawing/2014/main" id="{1FB765AE-F971-4B82-7AFF-0AACDAF973FC}"/>
              </a:ext>
            </a:extLst>
          </p:cNvPr>
          <p:cNvSpPr/>
          <p:nvPr/>
        </p:nvSpPr>
        <p:spPr>
          <a:xfrm>
            <a:off x="1455948" y="4556999"/>
            <a:ext cx="3459242" cy="1451610"/>
          </a:xfrm>
          <a:prstGeom prst="rect">
            <a:avLst/>
          </a:prstGeom>
          <a:noFill/>
          <a:ln/>
        </p:spPr>
        <p:txBody>
          <a:bodyPr wrap="square" lIns="0" tIns="0" rIns="0" bIns="0" rtlCol="0" anchor="t"/>
          <a:lstStyle/>
          <a:p>
            <a:pPr marL="0" indent="0">
              <a:lnSpc>
                <a:spcPts val="2850"/>
              </a:lnSpc>
              <a:buNone/>
            </a:pPr>
            <a:r>
              <a:rPr lang="en-US" dirty="0">
                <a:solidFill>
                  <a:srgbClr val="2C2821"/>
                </a:solidFill>
                <a:latin typeface="Alice" panose="020B0604020202020204" charset="0"/>
                <a:ea typeface="Alice" panose="020B0604020202020204" charset="0"/>
                <a:cs typeface="Lora" pitchFamily="34" charset="-120"/>
              </a:rPr>
              <a:t>Three routers form the backbone of the network, connecting different floors and critical departments.</a:t>
            </a:r>
            <a:endParaRPr lang="en-US" dirty="0">
              <a:latin typeface="Alice" panose="020B0604020202020204" charset="0"/>
              <a:ea typeface="Alice" panose="020B0604020202020204" charset="0"/>
            </a:endParaRPr>
          </a:p>
        </p:txBody>
      </p:sp>
      <p:sp>
        <p:nvSpPr>
          <p:cNvPr id="7" name="Shape 5">
            <a:extLst>
              <a:ext uri="{FF2B5EF4-FFF2-40B4-BE49-F238E27FC236}">
                <a16:creationId xmlns:a16="http://schemas.microsoft.com/office/drawing/2014/main" id="{A4495A0F-5DF4-F35A-13F0-CED005DFCD16}"/>
              </a:ext>
            </a:extLst>
          </p:cNvPr>
          <p:cNvSpPr/>
          <p:nvPr/>
        </p:nvSpPr>
        <p:spPr>
          <a:xfrm>
            <a:off x="5142004" y="4066581"/>
            <a:ext cx="510302" cy="510302"/>
          </a:xfrm>
          <a:prstGeom prst="roundRect">
            <a:avLst>
              <a:gd name="adj" fmla="val 6667"/>
            </a:avLst>
          </a:prstGeom>
          <a:solidFill>
            <a:srgbClr val="F0EDE6"/>
          </a:solidFill>
          <a:ln/>
        </p:spPr>
      </p:sp>
      <p:sp>
        <p:nvSpPr>
          <p:cNvPr id="8" name="Text 6">
            <a:extLst>
              <a:ext uri="{FF2B5EF4-FFF2-40B4-BE49-F238E27FC236}">
                <a16:creationId xmlns:a16="http://schemas.microsoft.com/office/drawing/2014/main" id="{2AC981FC-C844-6981-CAFE-3C160AF534E9}"/>
              </a:ext>
            </a:extLst>
          </p:cNvPr>
          <p:cNvSpPr/>
          <p:nvPr/>
        </p:nvSpPr>
        <p:spPr>
          <a:xfrm>
            <a:off x="5313573" y="4151591"/>
            <a:ext cx="167045" cy="340281"/>
          </a:xfrm>
          <a:prstGeom prst="rect">
            <a:avLst/>
          </a:prstGeom>
          <a:noFill/>
          <a:ln/>
        </p:spPr>
        <p:txBody>
          <a:bodyPr wrap="none" lIns="0" tIns="0" rIns="0" bIns="0" rtlCol="0" anchor="t"/>
          <a:lstStyle/>
          <a:p>
            <a:pPr marL="0" indent="0" algn="just">
              <a:lnSpc>
                <a:spcPts val="2650"/>
              </a:lnSpc>
              <a:buNone/>
            </a:pPr>
            <a:r>
              <a:rPr lang="en-US" sz="2650" dirty="0">
                <a:solidFill>
                  <a:srgbClr val="2C2821"/>
                </a:solidFill>
                <a:latin typeface="Alice" pitchFamily="34" charset="0"/>
                <a:ea typeface="Alice" pitchFamily="34" charset="-122"/>
                <a:cs typeface="Alice" pitchFamily="34" charset="-120"/>
              </a:rPr>
              <a:t>2</a:t>
            </a:r>
            <a:endParaRPr lang="en-US" sz="2650" dirty="0"/>
          </a:p>
        </p:txBody>
      </p:sp>
      <p:sp>
        <p:nvSpPr>
          <p:cNvPr id="9" name="Text 7">
            <a:extLst>
              <a:ext uri="{FF2B5EF4-FFF2-40B4-BE49-F238E27FC236}">
                <a16:creationId xmlns:a16="http://schemas.microsoft.com/office/drawing/2014/main" id="{286AD705-0C21-EBF4-87E6-1083AFFD3C98}"/>
              </a:ext>
            </a:extLst>
          </p:cNvPr>
          <p:cNvSpPr/>
          <p:nvPr/>
        </p:nvSpPr>
        <p:spPr>
          <a:xfrm>
            <a:off x="5879120" y="4066581"/>
            <a:ext cx="2835235" cy="354330"/>
          </a:xfrm>
          <a:prstGeom prst="rect">
            <a:avLst/>
          </a:prstGeom>
          <a:noFill/>
          <a:ln/>
        </p:spPr>
        <p:txBody>
          <a:bodyPr wrap="none" lIns="0" tIns="0" rIns="0" bIns="0" rtlCol="0" anchor="t"/>
          <a:lstStyle/>
          <a:p>
            <a:pPr marL="0" indent="0" algn="just">
              <a:lnSpc>
                <a:spcPts val="2750"/>
              </a:lnSpc>
              <a:buNone/>
            </a:pPr>
            <a:r>
              <a:rPr lang="en-US" sz="2200" dirty="0">
                <a:solidFill>
                  <a:srgbClr val="2C2821"/>
                </a:solidFill>
                <a:latin typeface="Alice" pitchFamily="34" charset="0"/>
                <a:ea typeface="Alice" pitchFamily="34" charset="-122"/>
                <a:cs typeface="Alice" pitchFamily="34" charset="-120"/>
              </a:rPr>
              <a:t>Switches</a:t>
            </a:r>
            <a:endParaRPr lang="en-US" sz="2200" dirty="0"/>
          </a:p>
        </p:txBody>
      </p:sp>
      <p:sp>
        <p:nvSpPr>
          <p:cNvPr id="10" name="Text 8">
            <a:extLst>
              <a:ext uri="{FF2B5EF4-FFF2-40B4-BE49-F238E27FC236}">
                <a16:creationId xmlns:a16="http://schemas.microsoft.com/office/drawing/2014/main" id="{E6E407E3-01CF-3601-0E61-BA47F565FADC}"/>
              </a:ext>
            </a:extLst>
          </p:cNvPr>
          <p:cNvSpPr/>
          <p:nvPr/>
        </p:nvSpPr>
        <p:spPr>
          <a:xfrm>
            <a:off x="5879120" y="4556999"/>
            <a:ext cx="3459242" cy="1088708"/>
          </a:xfrm>
          <a:prstGeom prst="rect">
            <a:avLst/>
          </a:prstGeom>
          <a:noFill/>
          <a:ln/>
        </p:spPr>
        <p:txBody>
          <a:bodyPr wrap="square" lIns="0" tIns="0" rIns="0" bIns="0" rtlCol="0" anchor="t"/>
          <a:lstStyle/>
          <a:p>
            <a:pPr marL="0" indent="0">
              <a:lnSpc>
                <a:spcPts val="2850"/>
              </a:lnSpc>
              <a:buNone/>
            </a:pPr>
            <a:r>
              <a:rPr lang="en-US" dirty="0">
                <a:solidFill>
                  <a:srgbClr val="2C2821"/>
                </a:solidFill>
                <a:latin typeface="Alice" panose="020B0604020202020204" charset="0"/>
                <a:ea typeface="Alice" panose="020B0604020202020204" charset="0"/>
                <a:cs typeface="Lora" pitchFamily="34" charset="-120"/>
              </a:rPr>
              <a:t>Switches manage departmental networks and facilitate inter-VLAN communication.</a:t>
            </a:r>
            <a:endParaRPr lang="en-US" dirty="0">
              <a:latin typeface="Alice" panose="020B0604020202020204" charset="0"/>
              <a:ea typeface="Alice" panose="020B0604020202020204" charset="0"/>
            </a:endParaRPr>
          </a:p>
        </p:txBody>
      </p:sp>
      <p:sp>
        <p:nvSpPr>
          <p:cNvPr id="11" name="Shape 9">
            <a:extLst>
              <a:ext uri="{FF2B5EF4-FFF2-40B4-BE49-F238E27FC236}">
                <a16:creationId xmlns:a16="http://schemas.microsoft.com/office/drawing/2014/main" id="{494B94BB-906E-963E-837C-56400B411918}"/>
              </a:ext>
            </a:extLst>
          </p:cNvPr>
          <p:cNvSpPr/>
          <p:nvPr/>
        </p:nvSpPr>
        <p:spPr>
          <a:xfrm>
            <a:off x="9565175" y="4066581"/>
            <a:ext cx="510302" cy="510302"/>
          </a:xfrm>
          <a:prstGeom prst="roundRect">
            <a:avLst>
              <a:gd name="adj" fmla="val 6667"/>
            </a:avLst>
          </a:prstGeom>
          <a:solidFill>
            <a:srgbClr val="F0EDE6"/>
          </a:solidFill>
          <a:ln/>
        </p:spPr>
      </p:sp>
      <p:sp>
        <p:nvSpPr>
          <p:cNvPr id="12" name="Text 10">
            <a:extLst>
              <a:ext uri="{FF2B5EF4-FFF2-40B4-BE49-F238E27FC236}">
                <a16:creationId xmlns:a16="http://schemas.microsoft.com/office/drawing/2014/main" id="{6D41B7C1-6172-F3CF-F807-A626DF85707F}"/>
              </a:ext>
            </a:extLst>
          </p:cNvPr>
          <p:cNvSpPr/>
          <p:nvPr/>
        </p:nvSpPr>
        <p:spPr>
          <a:xfrm>
            <a:off x="9737459" y="4151591"/>
            <a:ext cx="165735" cy="340281"/>
          </a:xfrm>
          <a:prstGeom prst="rect">
            <a:avLst/>
          </a:prstGeom>
          <a:noFill/>
          <a:ln/>
        </p:spPr>
        <p:txBody>
          <a:bodyPr wrap="none" lIns="0" tIns="0" rIns="0" bIns="0" rtlCol="0" anchor="t"/>
          <a:lstStyle/>
          <a:p>
            <a:pPr marL="0" indent="0" algn="just">
              <a:lnSpc>
                <a:spcPts val="2650"/>
              </a:lnSpc>
              <a:buNone/>
            </a:pPr>
            <a:r>
              <a:rPr lang="en-US" sz="2650" dirty="0">
                <a:solidFill>
                  <a:srgbClr val="2C2821"/>
                </a:solidFill>
                <a:latin typeface="Alice" pitchFamily="34" charset="0"/>
                <a:ea typeface="Alice" pitchFamily="34" charset="-122"/>
                <a:cs typeface="Alice" pitchFamily="34" charset="-120"/>
              </a:rPr>
              <a:t>3</a:t>
            </a:r>
            <a:endParaRPr lang="en-US" sz="2650" dirty="0"/>
          </a:p>
        </p:txBody>
      </p:sp>
      <p:sp>
        <p:nvSpPr>
          <p:cNvPr id="13" name="Text 11">
            <a:extLst>
              <a:ext uri="{FF2B5EF4-FFF2-40B4-BE49-F238E27FC236}">
                <a16:creationId xmlns:a16="http://schemas.microsoft.com/office/drawing/2014/main" id="{595BB121-A9D1-E590-CBDA-9A50410123B1}"/>
              </a:ext>
            </a:extLst>
          </p:cNvPr>
          <p:cNvSpPr/>
          <p:nvPr/>
        </p:nvSpPr>
        <p:spPr>
          <a:xfrm>
            <a:off x="10302291" y="4066581"/>
            <a:ext cx="2835235" cy="354330"/>
          </a:xfrm>
          <a:prstGeom prst="rect">
            <a:avLst/>
          </a:prstGeom>
          <a:noFill/>
          <a:ln/>
        </p:spPr>
        <p:txBody>
          <a:bodyPr wrap="none" lIns="0" tIns="0" rIns="0" bIns="0" rtlCol="0" anchor="t"/>
          <a:lstStyle/>
          <a:p>
            <a:pPr marL="0" indent="0" algn="just">
              <a:lnSpc>
                <a:spcPts val="2750"/>
              </a:lnSpc>
              <a:buNone/>
            </a:pPr>
            <a:r>
              <a:rPr lang="en-US" sz="2200" dirty="0">
                <a:solidFill>
                  <a:srgbClr val="2C2821"/>
                </a:solidFill>
                <a:latin typeface="Alice" pitchFamily="34" charset="0"/>
                <a:ea typeface="Alice" pitchFamily="34" charset="-122"/>
                <a:cs typeface="Alice" pitchFamily="34" charset="-120"/>
              </a:rPr>
              <a:t>Devices</a:t>
            </a:r>
            <a:endParaRPr lang="en-US" sz="2200" dirty="0"/>
          </a:p>
        </p:txBody>
      </p:sp>
      <p:sp>
        <p:nvSpPr>
          <p:cNvPr id="14" name="Text 12">
            <a:extLst>
              <a:ext uri="{FF2B5EF4-FFF2-40B4-BE49-F238E27FC236}">
                <a16:creationId xmlns:a16="http://schemas.microsoft.com/office/drawing/2014/main" id="{C78708A2-2FFC-CE0F-8A84-1EA6D7523D12}"/>
              </a:ext>
            </a:extLst>
          </p:cNvPr>
          <p:cNvSpPr/>
          <p:nvPr/>
        </p:nvSpPr>
        <p:spPr>
          <a:xfrm>
            <a:off x="10302291" y="4556999"/>
            <a:ext cx="3459242" cy="725805"/>
          </a:xfrm>
          <a:prstGeom prst="rect">
            <a:avLst/>
          </a:prstGeom>
          <a:noFill/>
          <a:ln/>
        </p:spPr>
        <p:txBody>
          <a:bodyPr wrap="square" lIns="0" tIns="0" rIns="0" bIns="0" rtlCol="0" anchor="t"/>
          <a:lstStyle/>
          <a:p>
            <a:pPr marL="0" indent="0">
              <a:lnSpc>
                <a:spcPts val="2850"/>
              </a:lnSpc>
              <a:buNone/>
            </a:pPr>
            <a:r>
              <a:rPr lang="en-US" dirty="0">
                <a:solidFill>
                  <a:srgbClr val="2C2821"/>
                </a:solidFill>
                <a:latin typeface="Lora" pitchFamily="34" charset="0"/>
                <a:ea typeface="Lora" pitchFamily="34" charset="-122"/>
                <a:cs typeface="Lora" pitchFamily="34" charset="-120"/>
              </a:rPr>
              <a:t>Includes servers, printers, laptops, and guest devices.</a:t>
            </a:r>
            <a:endParaRPr lang="en-US" dirty="0"/>
          </a:p>
        </p:txBody>
      </p:sp>
      <p:sp>
        <p:nvSpPr>
          <p:cNvPr id="15" name="Shape 13">
            <a:extLst>
              <a:ext uri="{FF2B5EF4-FFF2-40B4-BE49-F238E27FC236}">
                <a16:creationId xmlns:a16="http://schemas.microsoft.com/office/drawing/2014/main" id="{1907553D-1CEB-79F1-733B-5F2DB2F4E3AB}"/>
              </a:ext>
            </a:extLst>
          </p:cNvPr>
          <p:cNvSpPr/>
          <p:nvPr/>
        </p:nvSpPr>
        <p:spPr>
          <a:xfrm>
            <a:off x="718832" y="6490574"/>
            <a:ext cx="510302" cy="510302"/>
          </a:xfrm>
          <a:prstGeom prst="roundRect">
            <a:avLst>
              <a:gd name="adj" fmla="val 6667"/>
            </a:avLst>
          </a:prstGeom>
          <a:solidFill>
            <a:srgbClr val="F0EDE6"/>
          </a:solidFill>
          <a:ln/>
        </p:spPr>
      </p:sp>
      <p:sp>
        <p:nvSpPr>
          <p:cNvPr id="16" name="Text 14">
            <a:extLst>
              <a:ext uri="{FF2B5EF4-FFF2-40B4-BE49-F238E27FC236}">
                <a16:creationId xmlns:a16="http://schemas.microsoft.com/office/drawing/2014/main" id="{D130C12E-5476-C39F-A107-60901CA80941}"/>
              </a:ext>
            </a:extLst>
          </p:cNvPr>
          <p:cNvSpPr/>
          <p:nvPr/>
        </p:nvSpPr>
        <p:spPr>
          <a:xfrm>
            <a:off x="889567" y="6575585"/>
            <a:ext cx="168831" cy="340281"/>
          </a:xfrm>
          <a:prstGeom prst="rect">
            <a:avLst/>
          </a:prstGeom>
          <a:noFill/>
          <a:ln/>
        </p:spPr>
        <p:txBody>
          <a:bodyPr wrap="none" lIns="0" tIns="0" rIns="0" bIns="0" rtlCol="0" anchor="t"/>
          <a:lstStyle/>
          <a:p>
            <a:pPr marL="0" indent="0" algn="just">
              <a:lnSpc>
                <a:spcPts val="2650"/>
              </a:lnSpc>
              <a:buNone/>
            </a:pPr>
            <a:r>
              <a:rPr lang="en-US" sz="2650" dirty="0">
                <a:solidFill>
                  <a:srgbClr val="2C2821"/>
                </a:solidFill>
                <a:latin typeface="Alice" pitchFamily="34" charset="0"/>
                <a:ea typeface="Alice" pitchFamily="34" charset="-122"/>
                <a:cs typeface="Alice" pitchFamily="34" charset="-120"/>
              </a:rPr>
              <a:t>4</a:t>
            </a:r>
            <a:endParaRPr lang="en-US" sz="2650" dirty="0"/>
          </a:p>
        </p:txBody>
      </p:sp>
      <p:sp>
        <p:nvSpPr>
          <p:cNvPr id="17" name="Text 15">
            <a:extLst>
              <a:ext uri="{FF2B5EF4-FFF2-40B4-BE49-F238E27FC236}">
                <a16:creationId xmlns:a16="http://schemas.microsoft.com/office/drawing/2014/main" id="{A1503519-6100-7460-2072-6A175748059F}"/>
              </a:ext>
            </a:extLst>
          </p:cNvPr>
          <p:cNvSpPr/>
          <p:nvPr/>
        </p:nvSpPr>
        <p:spPr>
          <a:xfrm>
            <a:off x="1455948" y="6490574"/>
            <a:ext cx="2835235" cy="354330"/>
          </a:xfrm>
          <a:prstGeom prst="rect">
            <a:avLst/>
          </a:prstGeom>
          <a:noFill/>
          <a:ln/>
        </p:spPr>
        <p:txBody>
          <a:bodyPr wrap="none" lIns="0" tIns="0" rIns="0" bIns="0" rtlCol="0" anchor="t"/>
          <a:lstStyle/>
          <a:p>
            <a:pPr marL="0" indent="0" algn="just">
              <a:lnSpc>
                <a:spcPts val="2750"/>
              </a:lnSpc>
              <a:buNone/>
            </a:pPr>
            <a:r>
              <a:rPr lang="en-US" sz="2200" dirty="0">
                <a:solidFill>
                  <a:srgbClr val="2C2821"/>
                </a:solidFill>
                <a:latin typeface="Alice" pitchFamily="34" charset="0"/>
                <a:ea typeface="Alice" pitchFamily="34" charset="-122"/>
                <a:cs typeface="Alice" pitchFamily="34" charset="-120"/>
              </a:rPr>
              <a:t>VLAN Segmentation</a:t>
            </a:r>
            <a:endParaRPr lang="en-US" sz="2200" dirty="0"/>
          </a:p>
        </p:txBody>
      </p:sp>
      <p:sp>
        <p:nvSpPr>
          <p:cNvPr id="18" name="Text 16">
            <a:extLst>
              <a:ext uri="{FF2B5EF4-FFF2-40B4-BE49-F238E27FC236}">
                <a16:creationId xmlns:a16="http://schemas.microsoft.com/office/drawing/2014/main" id="{D5284769-62F6-B5FD-3D43-63E86B63F753}"/>
              </a:ext>
            </a:extLst>
          </p:cNvPr>
          <p:cNvSpPr/>
          <p:nvPr/>
        </p:nvSpPr>
        <p:spPr>
          <a:xfrm>
            <a:off x="1455948" y="6980993"/>
            <a:ext cx="5670947" cy="725805"/>
          </a:xfrm>
          <a:prstGeom prst="rect">
            <a:avLst/>
          </a:prstGeom>
          <a:noFill/>
          <a:ln/>
        </p:spPr>
        <p:txBody>
          <a:bodyPr wrap="square" lIns="0" tIns="0" rIns="0" bIns="0" rtlCol="0" anchor="t"/>
          <a:lstStyle/>
          <a:p>
            <a:pPr marL="0" indent="0">
              <a:lnSpc>
                <a:spcPts val="2850"/>
              </a:lnSpc>
              <a:buNone/>
            </a:pPr>
            <a:r>
              <a:rPr lang="en-US" dirty="0">
                <a:solidFill>
                  <a:srgbClr val="2C2821"/>
                </a:solidFill>
                <a:latin typeface="Alice" panose="020B0604020202020204" charset="0"/>
                <a:ea typeface="Alice" panose="020B0604020202020204" charset="0"/>
                <a:cs typeface="Lora" pitchFamily="34" charset="-120"/>
              </a:rPr>
              <a:t>VLANs to segregate traffic: VLAN 10 for Marketing, VLAN 20 for IT.</a:t>
            </a:r>
            <a:endParaRPr lang="en-US" dirty="0">
              <a:latin typeface="Alice" panose="020B0604020202020204" charset="0"/>
              <a:ea typeface="Alice" panose="020B0604020202020204" charset="0"/>
            </a:endParaRPr>
          </a:p>
        </p:txBody>
      </p:sp>
      <p:sp>
        <p:nvSpPr>
          <p:cNvPr id="19" name="Shape 17">
            <a:extLst>
              <a:ext uri="{FF2B5EF4-FFF2-40B4-BE49-F238E27FC236}">
                <a16:creationId xmlns:a16="http://schemas.microsoft.com/office/drawing/2014/main" id="{5A0EEB57-6964-69BA-F3FD-6803D88D2477}"/>
              </a:ext>
            </a:extLst>
          </p:cNvPr>
          <p:cNvSpPr/>
          <p:nvPr/>
        </p:nvSpPr>
        <p:spPr>
          <a:xfrm>
            <a:off x="7353709" y="6490574"/>
            <a:ext cx="510302" cy="510302"/>
          </a:xfrm>
          <a:prstGeom prst="roundRect">
            <a:avLst>
              <a:gd name="adj" fmla="val 6667"/>
            </a:avLst>
          </a:prstGeom>
          <a:solidFill>
            <a:srgbClr val="F0EDE6"/>
          </a:solidFill>
          <a:ln/>
        </p:spPr>
      </p:sp>
      <p:sp>
        <p:nvSpPr>
          <p:cNvPr id="20" name="Text 18">
            <a:extLst>
              <a:ext uri="{FF2B5EF4-FFF2-40B4-BE49-F238E27FC236}">
                <a16:creationId xmlns:a16="http://schemas.microsoft.com/office/drawing/2014/main" id="{84CC5B4A-2DF8-AB5D-B3A5-4C8B5866D75C}"/>
              </a:ext>
            </a:extLst>
          </p:cNvPr>
          <p:cNvSpPr/>
          <p:nvPr/>
        </p:nvSpPr>
        <p:spPr>
          <a:xfrm>
            <a:off x="7526349" y="6575585"/>
            <a:ext cx="165021" cy="340281"/>
          </a:xfrm>
          <a:prstGeom prst="rect">
            <a:avLst/>
          </a:prstGeom>
          <a:noFill/>
          <a:ln/>
        </p:spPr>
        <p:txBody>
          <a:bodyPr wrap="none" lIns="0" tIns="0" rIns="0" bIns="0" rtlCol="0" anchor="t"/>
          <a:lstStyle/>
          <a:p>
            <a:pPr marL="0" indent="0" algn="just">
              <a:lnSpc>
                <a:spcPts val="2650"/>
              </a:lnSpc>
              <a:buNone/>
            </a:pPr>
            <a:r>
              <a:rPr lang="en-US" sz="2650" dirty="0">
                <a:solidFill>
                  <a:srgbClr val="2C2821"/>
                </a:solidFill>
                <a:latin typeface="Alice" pitchFamily="34" charset="0"/>
                <a:ea typeface="Alice" pitchFamily="34" charset="-122"/>
                <a:cs typeface="Alice" pitchFamily="34" charset="-120"/>
              </a:rPr>
              <a:t>5</a:t>
            </a:r>
            <a:endParaRPr lang="en-US" sz="2650" dirty="0"/>
          </a:p>
        </p:txBody>
      </p:sp>
      <p:sp>
        <p:nvSpPr>
          <p:cNvPr id="21" name="Text 19">
            <a:extLst>
              <a:ext uri="{FF2B5EF4-FFF2-40B4-BE49-F238E27FC236}">
                <a16:creationId xmlns:a16="http://schemas.microsoft.com/office/drawing/2014/main" id="{5E541C34-12C2-D87C-5BDF-47F6A254FCC0}"/>
              </a:ext>
            </a:extLst>
          </p:cNvPr>
          <p:cNvSpPr/>
          <p:nvPr/>
        </p:nvSpPr>
        <p:spPr>
          <a:xfrm>
            <a:off x="8090825" y="6490574"/>
            <a:ext cx="2835235" cy="354330"/>
          </a:xfrm>
          <a:prstGeom prst="rect">
            <a:avLst/>
          </a:prstGeom>
          <a:noFill/>
          <a:ln/>
        </p:spPr>
        <p:txBody>
          <a:bodyPr wrap="none" lIns="0" tIns="0" rIns="0" bIns="0" rtlCol="0" anchor="t"/>
          <a:lstStyle/>
          <a:p>
            <a:pPr marL="0" indent="0" algn="just">
              <a:lnSpc>
                <a:spcPts val="2750"/>
              </a:lnSpc>
              <a:buNone/>
            </a:pPr>
            <a:r>
              <a:rPr lang="en-US" sz="2200" dirty="0">
                <a:solidFill>
                  <a:srgbClr val="2C2821"/>
                </a:solidFill>
                <a:latin typeface="Alice" pitchFamily="34" charset="0"/>
                <a:ea typeface="Alice" pitchFamily="34" charset="-122"/>
                <a:cs typeface="Alice" pitchFamily="34" charset="-120"/>
              </a:rPr>
              <a:t>Routing Protocol</a:t>
            </a:r>
            <a:endParaRPr lang="en-US" sz="2200" dirty="0"/>
          </a:p>
        </p:txBody>
      </p:sp>
      <p:sp>
        <p:nvSpPr>
          <p:cNvPr id="22" name="Text 20">
            <a:extLst>
              <a:ext uri="{FF2B5EF4-FFF2-40B4-BE49-F238E27FC236}">
                <a16:creationId xmlns:a16="http://schemas.microsoft.com/office/drawing/2014/main" id="{B2CA3543-4540-83A4-8B2D-CEC36959E2F1}"/>
              </a:ext>
            </a:extLst>
          </p:cNvPr>
          <p:cNvSpPr/>
          <p:nvPr/>
        </p:nvSpPr>
        <p:spPr>
          <a:xfrm>
            <a:off x="8090825" y="6980993"/>
            <a:ext cx="5670947" cy="725805"/>
          </a:xfrm>
          <a:prstGeom prst="rect">
            <a:avLst/>
          </a:prstGeom>
          <a:noFill/>
          <a:ln/>
        </p:spPr>
        <p:txBody>
          <a:bodyPr wrap="square" lIns="0" tIns="0" rIns="0" bIns="0" rtlCol="0" anchor="t"/>
          <a:lstStyle/>
          <a:p>
            <a:pPr marL="0" indent="0">
              <a:lnSpc>
                <a:spcPts val="2850"/>
              </a:lnSpc>
              <a:buNone/>
            </a:pPr>
            <a:r>
              <a:rPr lang="en-US" dirty="0">
                <a:solidFill>
                  <a:srgbClr val="2C2821"/>
                </a:solidFill>
                <a:latin typeface="Alice" panose="020B0604020202020204" charset="0"/>
                <a:ea typeface="Alice" panose="020B0604020202020204" charset="0"/>
                <a:cs typeface="Lora" pitchFamily="34" charset="-120"/>
              </a:rPr>
              <a:t>EIGRP ensures dynamic routing between routers for high performance and fault tolerance.</a:t>
            </a:r>
            <a:endParaRPr lang="en-US" dirty="0">
              <a:latin typeface="Alice" panose="020B0604020202020204" charset="0"/>
              <a:ea typeface="Alice" panose="020B0604020202020204" charset="0"/>
            </a:endParaRPr>
          </a:p>
        </p:txBody>
      </p:sp>
      <p:sp>
        <p:nvSpPr>
          <p:cNvPr id="23" name="Rectangle 22">
            <a:extLst>
              <a:ext uri="{FF2B5EF4-FFF2-40B4-BE49-F238E27FC236}">
                <a16:creationId xmlns:a16="http://schemas.microsoft.com/office/drawing/2014/main" id="{D7C5BD3D-DA82-C00B-02B4-9BEB39B0CCC7}"/>
              </a:ext>
            </a:extLst>
          </p:cNvPr>
          <p:cNvSpPr/>
          <p:nvPr/>
        </p:nvSpPr>
        <p:spPr>
          <a:xfrm>
            <a:off x="12623470" y="7564582"/>
            <a:ext cx="1911927" cy="581891"/>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a:p>
        </p:txBody>
      </p:sp>
      <p:pic>
        <p:nvPicPr>
          <p:cNvPr id="25" name="Picture 24">
            <a:extLst>
              <a:ext uri="{FF2B5EF4-FFF2-40B4-BE49-F238E27FC236}">
                <a16:creationId xmlns:a16="http://schemas.microsoft.com/office/drawing/2014/main" id="{9B4FD56C-5F3B-CE93-870E-0C6F2D11CAE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0" y="56643"/>
            <a:ext cx="14630400" cy="3292586"/>
          </a:xfrm>
          <a:prstGeom prst="rect">
            <a:avLst/>
          </a:prstGeom>
        </p:spPr>
      </p:pic>
      <p:sp>
        <p:nvSpPr>
          <p:cNvPr id="24" name="Rectangle 23">
            <a:extLst>
              <a:ext uri="{FF2B5EF4-FFF2-40B4-BE49-F238E27FC236}">
                <a16:creationId xmlns:a16="http://schemas.microsoft.com/office/drawing/2014/main" id="{C97266CD-0BE3-E626-17D1-9DC9948D4745}"/>
              </a:ext>
            </a:extLst>
          </p:cNvPr>
          <p:cNvSpPr/>
          <p:nvPr/>
        </p:nvSpPr>
        <p:spPr>
          <a:xfrm>
            <a:off x="13836611" y="7564582"/>
            <a:ext cx="532532" cy="49084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10</a:t>
            </a:r>
            <a:endParaRPr lang="en-PK" dirty="0">
              <a:solidFill>
                <a:schemeClr val="tx1"/>
              </a:solidFill>
            </a:endParaRPr>
          </a:p>
        </p:txBody>
      </p:sp>
    </p:spTree>
    <p:extLst>
      <p:ext uri="{BB962C8B-B14F-4D97-AF65-F5344CB8AC3E}">
        <p14:creationId xmlns:p14="http://schemas.microsoft.com/office/powerpoint/2010/main" val="4028640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C5A41C1F-9CF7-E4E8-526F-8D89F85DDCF0}"/>
              </a:ext>
            </a:extLst>
          </p:cNvPr>
          <p:cNvSpPr/>
          <p:nvPr/>
        </p:nvSpPr>
        <p:spPr>
          <a:xfrm>
            <a:off x="12623470" y="7564582"/>
            <a:ext cx="1911927" cy="581891"/>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1C579F4B-3C00-8D9B-1A08-54131F4A6D12}"/>
              </a:ext>
            </a:extLst>
          </p:cNvPr>
          <p:cNvPicPr>
            <a:picLocks noChangeAspect="1"/>
          </p:cNvPicPr>
          <p:nvPr/>
        </p:nvPicPr>
        <p:blipFill>
          <a:blip r:embed="rId3"/>
          <a:stretch>
            <a:fillRect/>
          </a:stretch>
        </p:blipFill>
        <p:spPr>
          <a:xfrm>
            <a:off x="0" y="813660"/>
            <a:ext cx="14630400" cy="6602279"/>
          </a:xfrm>
          <a:prstGeom prst="rect">
            <a:avLst/>
          </a:prstGeom>
        </p:spPr>
      </p:pic>
      <p:sp>
        <p:nvSpPr>
          <p:cNvPr id="2" name="Rectangle 1">
            <a:extLst>
              <a:ext uri="{FF2B5EF4-FFF2-40B4-BE49-F238E27FC236}">
                <a16:creationId xmlns:a16="http://schemas.microsoft.com/office/drawing/2014/main" id="{4E7EC583-3429-98D0-4D18-A5652996149A}"/>
              </a:ext>
            </a:extLst>
          </p:cNvPr>
          <p:cNvSpPr/>
          <p:nvPr/>
        </p:nvSpPr>
        <p:spPr>
          <a:xfrm>
            <a:off x="13836611" y="7564582"/>
            <a:ext cx="532532" cy="49084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a:t>
            </a:r>
            <a:endParaRPr lang="en-PK" dirty="0">
              <a:solidFill>
                <a:schemeClr val="tx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27EE35-C105-A95A-5E58-D40BC52030A3}"/>
            </a:ext>
          </a:extLst>
        </p:cNvPr>
        <p:cNvGrpSpPr/>
        <p:nvPr/>
      </p:nvGrpSpPr>
      <p:grpSpPr>
        <a:xfrm>
          <a:off x="0" y="0"/>
          <a:ext cx="0" cy="0"/>
          <a:chOff x="0" y="0"/>
          <a:chExt cx="0" cy="0"/>
        </a:xfrm>
      </p:grpSpPr>
      <p:sp>
        <p:nvSpPr>
          <p:cNvPr id="23" name="Rectangle 22">
            <a:extLst>
              <a:ext uri="{FF2B5EF4-FFF2-40B4-BE49-F238E27FC236}">
                <a16:creationId xmlns:a16="http://schemas.microsoft.com/office/drawing/2014/main" id="{18B7BF03-1C45-AB47-D365-880961F57C4A}"/>
              </a:ext>
            </a:extLst>
          </p:cNvPr>
          <p:cNvSpPr/>
          <p:nvPr/>
        </p:nvSpPr>
        <p:spPr>
          <a:xfrm>
            <a:off x="12623470" y="7564582"/>
            <a:ext cx="1911927" cy="581891"/>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a:p>
        </p:txBody>
      </p:sp>
      <p:pic>
        <p:nvPicPr>
          <p:cNvPr id="34" name="Picture 33">
            <a:extLst>
              <a:ext uri="{FF2B5EF4-FFF2-40B4-BE49-F238E27FC236}">
                <a16:creationId xmlns:a16="http://schemas.microsoft.com/office/drawing/2014/main" id="{44FD8844-C11B-536D-6D81-FFDFB14555DF}"/>
              </a:ext>
            </a:extLst>
          </p:cNvPr>
          <p:cNvPicPr>
            <a:picLocks noChangeAspect="1"/>
          </p:cNvPicPr>
          <p:nvPr/>
        </p:nvPicPr>
        <p:blipFill>
          <a:blip r:embed="rId3">
            <a:extLst>
              <a:ext uri="{BEBA8EAE-BF5A-486C-A8C5-ECC9F3942E4B}">
                <a14:imgProps xmlns:a14="http://schemas.microsoft.com/office/drawing/2010/main">
                  <a14:imgLayer r:embed="rId4">
                    <a14:imgEffect>
                      <a14:artisticGlass/>
                    </a14:imgEffect>
                  </a14:imgLayer>
                </a14:imgProps>
              </a:ext>
            </a:extLst>
          </a:blip>
          <a:stretch>
            <a:fillRect/>
          </a:stretch>
        </p:blipFill>
        <p:spPr>
          <a:xfrm>
            <a:off x="0" y="0"/>
            <a:ext cx="14630400" cy="8229599"/>
          </a:xfrm>
          <a:prstGeom prst="rect">
            <a:avLst/>
          </a:prstGeom>
        </p:spPr>
      </p:pic>
      <p:pic>
        <p:nvPicPr>
          <p:cNvPr id="2" name="Picture 1">
            <a:extLst>
              <a:ext uri="{FF2B5EF4-FFF2-40B4-BE49-F238E27FC236}">
                <a16:creationId xmlns:a16="http://schemas.microsoft.com/office/drawing/2014/main" id="{BFA11AE3-0AA7-44CE-CF19-88A1A46534E3}"/>
              </a:ext>
            </a:extLst>
          </p:cNvPr>
          <p:cNvPicPr>
            <a:picLocks noChangeAspect="1"/>
          </p:cNvPicPr>
          <p:nvPr/>
        </p:nvPicPr>
        <p:blipFill>
          <a:blip r:embed="rId5"/>
          <a:srcRect b="4787"/>
          <a:stretch/>
        </p:blipFill>
        <p:spPr>
          <a:xfrm>
            <a:off x="1087957" y="802387"/>
            <a:ext cx="12454486" cy="6624824"/>
          </a:xfrm>
          <a:prstGeom prst="rect">
            <a:avLst/>
          </a:prstGeom>
          <a:ln>
            <a:noFill/>
          </a:ln>
          <a:effectLst>
            <a:softEdge rad="112500"/>
          </a:effectLst>
        </p:spPr>
      </p:pic>
    </p:spTree>
    <p:extLst>
      <p:ext uri="{BB962C8B-B14F-4D97-AF65-F5344CB8AC3E}">
        <p14:creationId xmlns:p14="http://schemas.microsoft.com/office/powerpoint/2010/main" val="1052579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F99C6A-BEFC-5E01-86E3-98E076EB2F22}"/>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A0D4636C-2A61-4B05-D79C-3299394AC3CB}"/>
              </a:ext>
            </a:extLst>
          </p:cNvPr>
          <p:cNvPicPr>
            <a:picLocks noChangeAspect="1"/>
          </p:cNvPicPr>
          <p:nvPr/>
        </p:nvPicPr>
        <p:blipFill>
          <a:blip r:embed="rId3">
            <a:alphaModFix amt="50000"/>
            <a:extLst>
              <a:ext uri="{837473B0-CC2E-450A-ABE3-18F120FF3D39}">
                <a1611:picAttrSrcUrl xmlns:a1611="http://schemas.microsoft.com/office/drawing/2016/11/main" r:id="rId4"/>
              </a:ext>
            </a:extLst>
          </a:blip>
          <a:stretch>
            <a:fillRect/>
          </a:stretch>
        </p:blipFill>
        <p:spPr>
          <a:xfrm>
            <a:off x="6875812" y="-1"/>
            <a:ext cx="7754587" cy="8221147"/>
          </a:xfrm>
          <a:prstGeom prst="rect">
            <a:avLst/>
          </a:prstGeom>
        </p:spPr>
      </p:pic>
      <p:sp>
        <p:nvSpPr>
          <p:cNvPr id="9" name="Text 0">
            <a:extLst>
              <a:ext uri="{FF2B5EF4-FFF2-40B4-BE49-F238E27FC236}">
                <a16:creationId xmlns:a16="http://schemas.microsoft.com/office/drawing/2014/main" id="{F673AB93-1CCB-B091-C2D7-0DEE874C4718}"/>
              </a:ext>
            </a:extLst>
          </p:cNvPr>
          <p:cNvSpPr/>
          <p:nvPr/>
        </p:nvSpPr>
        <p:spPr>
          <a:xfrm>
            <a:off x="615659" y="662973"/>
            <a:ext cx="7556421" cy="925940"/>
          </a:xfrm>
          <a:prstGeom prst="rect">
            <a:avLst/>
          </a:prstGeom>
          <a:noFill/>
          <a:ln/>
        </p:spPr>
        <p:txBody>
          <a:bodyPr wrap="square" lIns="0" tIns="0" rIns="0" bIns="0" rtlCol="0" anchor="t"/>
          <a:lstStyle/>
          <a:p>
            <a:pPr marL="0" indent="0" algn="just">
              <a:lnSpc>
                <a:spcPts val="5550"/>
              </a:lnSpc>
              <a:buNone/>
            </a:pPr>
            <a:r>
              <a:rPr lang="en-US" sz="4450" b="1" dirty="0">
                <a:solidFill>
                  <a:srgbClr val="233E32"/>
                </a:solidFill>
                <a:latin typeface="Alice" pitchFamily="34" charset="0"/>
                <a:ea typeface="Alice" pitchFamily="34" charset="-122"/>
                <a:cs typeface="Alice" pitchFamily="34" charset="-120"/>
              </a:rPr>
              <a:t>Table of Contents:</a:t>
            </a:r>
          </a:p>
        </p:txBody>
      </p:sp>
      <p:sp>
        <p:nvSpPr>
          <p:cNvPr id="10" name="Text 1">
            <a:extLst>
              <a:ext uri="{FF2B5EF4-FFF2-40B4-BE49-F238E27FC236}">
                <a16:creationId xmlns:a16="http://schemas.microsoft.com/office/drawing/2014/main" id="{66762F30-20C5-E5F9-31C7-02D9577DAA18}"/>
              </a:ext>
            </a:extLst>
          </p:cNvPr>
          <p:cNvSpPr/>
          <p:nvPr/>
        </p:nvSpPr>
        <p:spPr>
          <a:xfrm>
            <a:off x="6280190" y="4123253"/>
            <a:ext cx="7556421" cy="1088708"/>
          </a:xfrm>
          <a:prstGeom prst="rect">
            <a:avLst/>
          </a:prstGeom>
          <a:noFill/>
          <a:ln/>
        </p:spPr>
        <p:txBody>
          <a:bodyPr wrap="square" lIns="0" tIns="0" rIns="0" bIns="0" rtlCol="0" anchor="t"/>
          <a:lstStyle/>
          <a:p>
            <a:pPr marL="0" indent="0" algn="ctr">
              <a:lnSpc>
                <a:spcPts val="2850"/>
              </a:lnSpc>
              <a:buNone/>
            </a:pPr>
            <a:endParaRPr lang="en-US" sz="1750" dirty="0"/>
          </a:p>
        </p:txBody>
      </p:sp>
      <p:sp>
        <p:nvSpPr>
          <p:cNvPr id="11" name="Shape 2">
            <a:extLst>
              <a:ext uri="{FF2B5EF4-FFF2-40B4-BE49-F238E27FC236}">
                <a16:creationId xmlns:a16="http://schemas.microsoft.com/office/drawing/2014/main" id="{7D2BB37F-ED4F-78E4-ECAD-C9C349F8E1FE}"/>
              </a:ext>
            </a:extLst>
          </p:cNvPr>
          <p:cNvSpPr/>
          <p:nvPr/>
        </p:nvSpPr>
        <p:spPr>
          <a:xfrm>
            <a:off x="6280190" y="5484019"/>
            <a:ext cx="362903" cy="362903"/>
          </a:xfrm>
          <a:prstGeom prst="roundRect">
            <a:avLst>
              <a:gd name="adj" fmla="val 25194296"/>
            </a:avLst>
          </a:prstGeom>
          <a:noFill/>
          <a:ln w="7620">
            <a:solidFill>
              <a:srgbClr val="FFFFFF"/>
            </a:solidFill>
            <a:prstDash val="solid"/>
          </a:ln>
        </p:spPr>
      </p:sp>
      <p:sp>
        <p:nvSpPr>
          <p:cNvPr id="13" name="Rectangle 12">
            <a:extLst>
              <a:ext uri="{FF2B5EF4-FFF2-40B4-BE49-F238E27FC236}">
                <a16:creationId xmlns:a16="http://schemas.microsoft.com/office/drawing/2014/main" id="{1F64F7B8-984E-0EA6-340F-D5463B80918C}"/>
              </a:ext>
            </a:extLst>
          </p:cNvPr>
          <p:cNvSpPr/>
          <p:nvPr/>
        </p:nvSpPr>
        <p:spPr>
          <a:xfrm>
            <a:off x="12635345" y="7564582"/>
            <a:ext cx="1911927" cy="581891"/>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dirty="0"/>
          </a:p>
        </p:txBody>
      </p:sp>
      <p:sp>
        <p:nvSpPr>
          <p:cNvPr id="14" name="Text 1">
            <a:extLst>
              <a:ext uri="{FF2B5EF4-FFF2-40B4-BE49-F238E27FC236}">
                <a16:creationId xmlns:a16="http://schemas.microsoft.com/office/drawing/2014/main" id="{14A0D5A9-044B-47FF-F775-91E8C145FADD}"/>
              </a:ext>
            </a:extLst>
          </p:cNvPr>
          <p:cNvSpPr/>
          <p:nvPr/>
        </p:nvSpPr>
        <p:spPr>
          <a:xfrm>
            <a:off x="615659" y="2162713"/>
            <a:ext cx="7556421" cy="4499343"/>
          </a:xfrm>
          <a:prstGeom prst="rect">
            <a:avLst/>
          </a:prstGeom>
          <a:noFill/>
          <a:ln/>
        </p:spPr>
        <p:txBody>
          <a:bodyPr wrap="square" lIns="0" tIns="0" rIns="0" bIns="0" rtlCol="0" anchor="t"/>
          <a:lstStyle/>
          <a:p>
            <a:r>
              <a:rPr lang="en-US" sz="3200" dirty="0">
                <a:latin typeface="Alice" panose="020B0604020202020204" charset="0"/>
                <a:ea typeface="Alice" panose="020B0604020202020204" charset="0"/>
              </a:rPr>
              <a:t>1- Introduction.</a:t>
            </a:r>
          </a:p>
          <a:p>
            <a:r>
              <a:rPr lang="en-US" sz="3200" dirty="0">
                <a:latin typeface="Alice" panose="020B0604020202020204" charset="0"/>
                <a:ea typeface="Alice" panose="020B0604020202020204" charset="0"/>
              </a:rPr>
              <a:t>2- Project overview.</a:t>
            </a:r>
          </a:p>
          <a:p>
            <a:r>
              <a:rPr lang="en-US" sz="3200" dirty="0">
                <a:latin typeface="Alice" panose="020B0604020202020204" charset="0"/>
                <a:ea typeface="Alice" panose="020B0604020202020204" charset="0"/>
              </a:rPr>
              <a:t>3- Static IP assigning.</a:t>
            </a:r>
          </a:p>
          <a:p>
            <a:r>
              <a:rPr lang="en-US" sz="3200" dirty="0">
                <a:latin typeface="Alice" panose="020B0604020202020204" charset="0"/>
                <a:ea typeface="Alice" panose="020B0604020202020204" charset="0"/>
              </a:rPr>
              <a:t>4- Dynamic </a:t>
            </a:r>
            <a:r>
              <a:rPr lang="en-US" sz="3200">
                <a:latin typeface="Alice" panose="020B0604020202020204" charset="0"/>
                <a:ea typeface="Alice" panose="020B0604020202020204" charset="0"/>
              </a:rPr>
              <a:t>IP assigning.</a:t>
            </a:r>
            <a:endParaRPr lang="en-US" sz="3200" dirty="0">
              <a:latin typeface="Alice" panose="020B0604020202020204" charset="0"/>
              <a:ea typeface="Alice" panose="020B0604020202020204" charset="0"/>
            </a:endParaRPr>
          </a:p>
          <a:p>
            <a:r>
              <a:rPr lang="en-US" sz="3200" dirty="0">
                <a:latin typeface="Alice" panose="020B0604020202020204" charset="0"/>
                <a:ea typeface="Alice" panose="020B0604020202020204" charset="0"/>
              </a:rPr>
              <a:t>5- Inter VLAN.</a:t>
            </a:r>
          </a:p>
          <a:p>
            <a:r>
              <a:rPr lang="en-US" sz="3200" dirty="0">
                <a:latin typeface="Alice" panose="020B0604020202020204" charset="0"/>
                <a:ea typeface="Alice" panose="020B0604020202020204" charset="0"/>
              </a:rPr>
              <a:t>6- Dynamic IP routing.</a:t>
            </a:r>
          </a:p>
          <a:p>
            <a:r>
              <a:rPr lang="en-US" sz="3200" dirty="0">
                <a:latin typeface="Alice" panose="020B0604020202020204" charset="0"/>
                <a:ea typeface="Alice" panose="020B0604020202020204" charset="0"/>
              </a:rPr>
              <a:t>7- Result and Outcome.</a:t>
            </a:r>
          </a:p>
          <a:p>
            <a:r>
              <a:rPr lang="en-US" sz="3200" dirty="0">
                <a:latin typeface="Alice" panose="020B0604020202020204" charset="0"/>
                <a:ea typeface="Alice" panose="020B0604020202020204" charset="0"/>
              </a:rPr>
              <a:t>8- Network diagram.</a:t>
            </a:r>
          </a:p>
        </p:txBody>
      </p:sp>
      <p:sp>
        <p:nvSpPr>
          <p:cNvPr id="22" name="TextBox 21">
            <a:extLst>
              <a:ext uri="{FF2B5EF4-FFF2-40B4-BE49-F238E27FC236}">
                <a16:creationId xmlns:a16="http://schemas.microsoft.com/office/drawing/2014/main" id="{242A08AC-E501-3629-EA8C-9DFA4C6845A7}"/>
              </a:ext>
            </a:extLst>
          </p:cNvPr>
          <p:cNvSpPr txBox="1"/>
          <p:nvPr/>
        </p:nvSpPr>
        <p:spPr>
          <a:xfrm>
            <a:off x="12951191" y="7670861"/>
            <a:ext cx="1911927" cy="369332"/>
          </a:xfrm>
          <a:prstGeom prst="rect">
            <a:avLst/>
          </a:prstGeom>
          <a:noFill/>
        </p:spPr>
        <p:txBody>
          <a:bodyPr wrap="square">
            <a:spAutoFit/>
          </a:bodyPr>
          <a:lstStyle/>
          <a:p>
            <a:pPr algn="ctr"/>
            <a:r>
              <a:rPr lang="en-US" dirty="0">
                <a:solidFill>
                  <a:schemeClr val="tx1"/>
                </a:solidFill>
              </a:rPr>
              <a:t>2</a:t>
            </a:r>
            <a:endParaRPr lang="en-PK" dirty="0">
              <a:solidFill>
                <a:schemeClr val="tx1"/>
              </a:solidFill>
            </a:endParaRPr>
          </a:p>
        </p:txBody>
      </p:sp>
    </p:spTree>
    <p:extLst>
      <p:ext uri="{BB962C8B-B14F-4D97-AF65-F5344CB8AC3E}">
        <p14:creationId xmlns:p14="http://schemas.microsoft.com/office/powerpoint/2010/main" val="13183020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4F45DA-9319-8C7D-C77D-E0BB993D2CA0}"/>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3686612-4F8D-C90C-12D9-6999C13A4B06}"/>
              </a:ext>
            </a:extLst>
          </p:cNvPr>
          <p:cNvPicPr>
            <a:picLocks noChangeAspect="1"/>
          </p:cNvPicPr>
          <p:nvPr/>
        </p:nvPicPr>
        <p:blipFill>
          <a:blip r:embed="rId3"/>
          <a:stretch>
            <a:fillRect/>
          </a:stretch>
        </p:blipFill>
        <p:spPr>
          <a:xfrm>
            <a:off x="0" y="0"/>
            <a:ext cx="5486400" cy="10383297"/>
          </a:xfrm>
          <a:prstGeom prst="rect">
            <a:avLst/>
          </a:prstGeom>
        </p:spPr>
      </p:pic>
      <p:sp>
        <p:nvSpPr>
          <p:cNvPr id="3" name="Text 0">
            <a:extLst>
              <a:ext uri="{FF2B5EF4-FFF2-40B4-BE49-F238E27FC236}">
                <a16:creationId xmlns:a16="http://schemas.microsoft.com/office/drawing/2014/main" id="{5D6B69BD-6A20-02DA-CDB3-8290AA5C5BB0}"/>
              </a:ext>
            </a:extLst>
          </p:cNvPr>
          <p:cNvSpPr/>
          <p:nvPr/>
        </p:nvSpPr>
        <p:spPr>
          <a:xfrm>
            <a:off x="6034885" y="2182058"/>
            <a:ext cx="7556421" cy="1417558"/>
          </a:xfrm>
          <a:prstGeom prst="rect">
            <a:avLst/>
          </a:prstGeom>
          <a:noFill/>
          <a:ln/>
        </p:spPr>
        <p:txBody>
          <a:bodyPr wrap="square" lIns="0" tIns="0" rIns="0" bIns="0" rtlCol="0" anchor="t"/>
          <a:lstStyle/>
          <a:p>
            <a:pPr marL="0" indent="0" algn="just">
              <a:lnSpc>
                <a:spcPts val="5550"/>
              </a:lnSpc>
              <a:buNone/>
            </a:pPr>
            <a:r>
              <a:rPr lang="en-US" sz="4450" b="1" dirty="0">
                <a:solidFill>
                  <a:srgbClr val="233E32"/>
                </a:solidFill>
                <a:latin typeface="Alice" pitchFamily="34" charset="0"/>
                <a:ea typeface="Alice" pitchFamily="34" charset="-122"/>
                <a:cs typeface="Alice" pitchFamily="34" charset="-120"/>
              </a:rPr>
              <a:t>Introduction:</a:t>
            </a:r>
            <a:endParaRPr lang="en-US" sz="4450" b="1" dirty="0"/>
          </a:p>
        </p:txBody>
      </p:sp>
      <p:sp>
        <p:nvSpPr>
          <p:cNvPr id="4" name="Text 1">
            <a:extLst>
              <a:ext uri="{FF2B5EF4-FFF2-40B4-BE49-F238E27FC236}">
                <a16:creationId xmlns:a16="http://schemas.microsoft.com/office/drawing/2014/main" id="{B5905966-9639-9A50-A7AC-4CA9CB1F78B1}"/>
              </a:ext>
            </a:extLst>
          </p:cNvPr>
          <p:cNvSpPr/>
          <p:nvPr/>
        </p:nvSpPr>
        <p:spPr>
          <a:xfrm>
            <a:off x="6034886" y="2707068"/>
            <a:ext cx="7556421" cy="1088708"/>
          </a:xfrm>
          <a:prstGeom prst="rect">
            <a:avLst/>
          </a:prstGeom>
          <a:noFill/>
          <a:ln/>
        </p:spPr>
        <p:txBody>
          <a:bodyPr wrap="square" lIns="0" tIns="0" rIns="0" bIns="0" rtlCol="0" anchor="t"/>
          <a:lstStyle/>
          <a:p>
            <a:endParaRPr lang="en-US" sz="2200" dirty="0">
              <a:latin typeface="Alice" panose="020B0604020202020204" charset="0"/>
              <a:ea typeface="Alice" panose="020B0604020202020204" charset="0"/>
            </a:endParaRPr>
          </a:p>
          <a:p>
            <a:r>
              <a:rPr lang="en-US" sz="2200" dirty="0">
                <a:latin typeface="Alice" panose="020B0604020202020204" charset="0"/>
                <a:ea typeface="Alice" panose="020B0604020202020204" charset="0"/>
              </a:rPr>
              <a:t>This presentation explains how a hotel network management system was designed and set up. It includes both dynamic and static IP address setups, making sure the network is fast, secure, and reliable. The system is designed to handle tasks like guest internet access, staff communication, and device connections, while also being easy to expand in the future.</a:t>
            </a:r>
          </a:p>
          <a:p>
            <a:endParaRPr lang="en-US" sz="2200" dirty="0"/>
          </a:p>
        </p:txBody>
      </p:sp>
      <p:sp>
        <p:nvSpPr>
          <p:cNvPr id="5" name="Shape 2">
            <a:extLst>
              <a:ext uri="{FF2B5EF4-FFF2-40B4-BE49-F238E27FC236}">
                <a16:creationId xmlns:a16="http://schemas.microsoft.com/office/drawing/2014/main" id="{D26835BD-5AE6-7029-1E5A-98AABDCA3728}"/>
              </a:ext>
            </a:extLst>
          </p:cNvPr>
          <p:cNvSpPr/>
          <p:nvPr/>
        </p:nvSpPr>
        <p:spPr>
          <a:xfrm>
            <a:off x="6280190" y="5484019"/>
            <a:ext cx="362903" cy="362903"/>
          </a:xfrm>
          <a:prstGeom prst="roundRect">
            <a:avLst>
              <a:gd name="adj" fmla="val 25194296"/>
            </a:avLst>
          </a:prstGeom>
          <a:noFill/>
          <a:ln w="7620">
            <a:solidFill>
              <a:srgbClr val="FFFFFF"/>
            </a:solidFill>
            <a:prstDash val="solid"/>
          </a:ln>
        </p:spPr>
      </p:sp>
      <p:sp>
        <p:nvSpPr>
          <p:cNvPr id="8" name="Rectangle 7">
            <a:extLst>
              <a:ext uri="{FF2B5EF4-FFF2-40B4-BE49-F238E27FC236}">
                <a16:creationId xmlns:a16="http://schemas.microsoft.com/office/drawing/2014/main" id="{35637316-8DB5-F97A-D2C8-0F5DBE0B768E}"/>
              </a:ext>
            </a:extLst>
          </p:cNvPr>
          <p:cNvSpPr/>
          <p:nvPr/>
        </p:nvSpPr>
        <p:spPr>
          <a:xfrm>
            <a:off x="12635345" y="7564582"/>
            <a:ext cx="1911927" cy="581891"/>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dirty="0"/>
          </a:p>
        </p:txBody>
      </p:sp>
      <p:sp>
        <p:nvSpPr>
          <p:cNvPr id="6" name="Rectangle 5">
            <a:extLst>
              <a:ext uri="{FF2B5EF4-FFF2-40B4-BE49-F238E27FC236}">
                <a16:creationId xmlns:a16="http://schemas.microsoft.com/office/drawing/2014/main" id="{A4C70A2C-0F9B-EEF3-D29A-F69329DFD041}"/>
              </a:ext>
            </a:extLst>
          </p:cNvPr>
          <p:cNvSpPr/>
          <p:nvPr/>
        </p:nvSpPr>
        <p:spPr>
          <a:xfrm>
            <a:off x="13836611" y="7564582"/>
            <a:ext cx="532532" cy="49084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endParaRPr lang="en-PK" dirty="0">
              <a:solidFill>
                <a:schemeClr val="tx1"/>
              </a:solidFill>
            </a:endParaRPr>
          </a:p>
        </p:txBody>
      </p:sp>
    </p:spTree>
    <p:extLst>
      <p:ext uri="{BB962C8B-B14F-4D97-AF65-F5344CB8AC3E}">
        <p14:creationId xmlns:p14="http://schemas.microsoft.com/office/powerpoint/2010/main" val="3800058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4170C169-58F7-68E5-C415-140E7CE1FC2B}"/>
              </a:ext>
            </a:extLst>
          </p:cNvPr>
          <p:cNvPicPr>
            <a:picLocks noChangeAspect="1"/>
          </p:cNvPicPr>
          <p:nvPr/>
        </p:nvPicPr>
        <p:blipFill>
          <a:blip r:embed="rId3">
            <a:alphaModFix amt="70000"/>
            <a:extLst>
              <a:ext uri="{BEBA8EAE-BF5A-486C-A8C5-ECC9F3942E4B}">
                <a14:imgProps xmlns:a14="http://schemas.microsoft.com/office/drawing/2010/main">
                  <a14:imgLayer r:embed="rId4">
                    <a14:imgEffect>
                      <a14:colorTemperature colorTemp="5700"/>
                    </a14:imgEffect>
                  </a14:imgLayer>
                </a14:imgProps>
              </a:ext>
              <a:ext uri="{837473B0-CC2E-450A-ABE3-18F120FF3D39}">
                <a1611:picAttrSrcUrl xmlns:a1611="http://schemas.microsoft.com/office/drawing/2016/11/main" r:id="rId5"/>
              </a:ext>
            </a:extLst>
          </a:blip>
          <a:srcRect t="22209"/>
          <a:stretch/>
        </p:blipFill>
        <p:spPr>
          <a:xfrm>
            <a:off x="489857" y="-98296"/>
            <a:ext cx="13844230" cy="6155031"/>
          </a:xfrm>
          <a:prstGeom prst="rect">
            <a:avLst/>
          </a:prstGeom>
          <a:effectLst>
            <a:softEdge rad="393700"/>
          </a:effectLst>
        </p:spPr>
      </p:pic>
      <p:sp>
        <p:nvSpPr>
          <p:cNvPr id="2" name="Text 0"/>
          <p:cNvSpPr/>
          <p:nvPr/>
        </p:nvSpPr>
        <p:spPr>
          <a:xfrm>
            <a:off x="793730" y="5129457"/>
            <a:ext cx="5670590" cy="708779"/>
          </a:xfrm>
          <a:prstGeom prst="rect">
            <a:avLst/>
          </a:prstGeom>
          <a:noFill/>
          <a:ln/>
        </p:spPr>
        <p:txBody>
          <a:bodyPr wrap="none" lIns="0" tIns="0" rIns="0" bIns="0" rtlCol="0" anchor="t"/>
          <a:lstStyle/>
          <a:p>
            <a:pPr marL="0" indent="0" algn="just">
              <a:lnSpc>
                <a:spcPts val="5550"/>
              </a:lnSpc>
              <a:buNone/>
            </a:pPr>
            <a:r>
              <a:rPr lang="en-US" sz="4400" b="1" dirty="0">
                <a:solidFill>
                  <a:srgbClr val="233E32"/>
                </a:solidFill>
                <a:latin typeface="Alice" pitchFamily="34" charset="0"/>
                <a:ea typeface="Alice" pitchFamily="34" charset="-122"/>
                <a:cs typeface="Alice" pitchFamily="34" charset="-120"/>
              </a:rPr>
              <a:t>Project Overview</a:t>
            </a:r>
            <a:endParaRPr lang="en-US" sz="4400" b="1" dirty="0"/>
          </a:p>
        </p:txBody>
      </p:sp>
      <p:sp>
        <p:nvSpPr>
          <p:cNvPr id="3" name="Text 1"/>
          <p:cNvSpPr/>
          <p:nvPr/>
        </p:nvSpPr>
        <p:spPr>
          <a:xfrm>
            <a:off x="793790" y="5985246"/>
            <a:ext cx="2835235" cy="354330"/>
          </a:xfrm>
          <a:prstGeom prst="rect">
            <a:avLst/>
          </a:prstGeom>
          <a:noFill/>
          <a:ln/>
        </p:spPr>
        <p:txBody>
          <a:bodyPr wrap="none" lIns="0" tIns="0" rIns="0" bIns="0" rtlCol="0" anchor="t"/>
          <a:lstStyle/>
          <a:p>
            <a:pPr marL="0" indent="0" algn="just">
              <a:lnSpc>
                <a:spcPts val="2750"/>
              </a:lnSpc>
              <a:buNone/>
            </a:pPr>
            <a:r>
              <a:rPr lang="en-US" sz="3000" dirty="0">
                <a:solidFill>
                  <a:srgbClr val="233E32"/>
                </a:solidFill>
                <a:latin typeface="Alice" pitchFamily="34" charset="0"/>
                <a:ea typeface="Alice" pitchFamily="34" charset="-122"/>
                <a:cs typeface="Alice" pitchFamily="34" charset="-120"/>
              </a:rPr>
              <a:t>Objectives</a:t>
            </a:r>
            <a:endParaRPr lang="en-US" sz="3000" dirty="0"/>
          </a:p>
        </p:txBody>
      </p:sp>
      <p:sp>
        <p:nvSpPr>
          <p:cNvPr id="4" name="Text 2"/>
          <p:cNvSpPr/>
          <p:nvPr/>
        </p:nvSpPr>
        <p:spPr>
          <a:xfrm>
            <a:off x="793790" y="6403917"/>
            <a:ext cx="6244709" cy="1451610"/>
          </a:xfrm>
          <a:prstGeom prst="rect">
            <a:avLst/>
          </a:prstGeom>
          <a:noFill/>
          <a:ln/>
        </p:spPr>
        <p:txBody>
          <a:bodyPr wrap="square" lIns="0" tIns="0" rIns="0" bIns="0" rtlCol="0" anchor="t"/>
          <a:lstStyle/>
          <a:p>
            <a:pPr marL="0" indent="0">
              <a:lnSpc>
                <a:spcPts val="2850"/>
              </a:lnSpc>
              <a:buNone/>
            </a:pPr>
            <a:r>
              <a:rPr lang="en-US" sz="2000" dirty="0">
                <a:solidFill>
                  <a:srgbClr val="2C2821"/>
                </a:solidFill>
                <a:latin typeface="Alice" panose="020B0604020202020204" charset="0"/>
                <a:ea typeface="Alice" panose="020B0604020202020204" charset="0"/>
                <a:cs typeface="Lora" pitchFamily="34" charset="-120"/>
              </a:rPr>
              <a:t>The goal was to create a robust and scalable network infrastructure for a hotel, ensuring seamless communication, efficient IP allocation, and secure inter-department connectivity.</a:t>
            </a:r>
            <a:endParaRPr lang="en-US" sz="2000" dirty="0">
              <a:latin typeface="Alice" panose="020B0604020202020204" charset="0"/>
              <a:ea typeface="Alice" panose="020B0604020202020204" charset="0"/>
            </a:endParaRPr>
          </a:p>
        </p:txBody>
      </p:sp>
      <p:sp>
        <p:nvSpPr>
          <p:cNvPr id="5" name="Text 3"/>
          <p:cNvSpPr/>
          <p:nvPr/>
        </p:nvSpPr>
        <p:spPr>
          <a:xfrm>
            <a:off x="7599521" y="5979292"/>
            <a:ext cx="2835235" cy="354330"/>
          </a:xfrm>
          <a:prstGeom prst="rect">
            <a:avLst/>
          </a:prstGeom>
          <a:noFill/>
          <a:ln/>
        </p:spPr>
        <p:txBody>
          <a:bodyPr wrap="none" lIns="0" tIns="0" rIns="0" bIns="0" rtlCol="0" anchor="t"/>
          <a:lstStyle/>
          <a:p>
            <a:pPr marL="0" indent="0" algn="just">
              <a:lnSpc>
                <a:spcPts val="2750"/>
              </a:lnSpc>
              <a:buNone/>
            </a:pPr>
            <a:r>
              <a:rPr lang="en-US" sz="3000" dirty="0">
                <a:solidFill>
                  <a:srgbClr val="233E32"/>
                </a:solidFill>
                <a:latin typeface="Alice" pitchFamily="34" charset="0"/>
                <a:ea typeface="Alice" pitchFamily="34" charset="-122"/>
                <a:cs typeface="Alice" pitchFamily="34" charset="-120"/>
              </a:rPr>
              <a:t>Key Features</a:t>
            </a:r>
            <a:endParaRPr lang="en-US" sz="3000" dirty="0"/>
          </a:p>
        </p:txBody>
      </p:sp>
      <p:sp>
        <p:nvSpPr>
          <p:cNvPr id="6" name="Text 4"/>
          <p:cNvSpPr/>
          <p:nvPr/>
        </p:nvSpPr>
        <p:spPr>
          <a:xfrm>
            <a:off x="7599521" y="6339576"/>
            <a:ext cx="6244709" cy="1451610"/>
          </a:xfrm>
          <a:prstGeom prst="rect">
            <a:avLst/>
          </a:prstGeom>
          <a:noFill/>
          <a:ln/>
        </p:spPr>
        <p:txBody>
          <a:bodyPr wrap="square" lIns="0" tIns="0" rIns="0" bIns="0" rtlCol="0" anchor="t"/>
          <a:lstStyle/>
          <a:p>
            <a:pPr marL="0" indent="0">
              <a:lnSpc>
                <a:spcPts val="2850"/>
              </a:lnSpc>
              <a:buNone/>
            </a:pPr>
            <a:r>
              <a:rPr lang="en-US" sz="2000" dirty="0">
                <a:solidFill>
                  <a:srgbClr val="2C2821"/>
                </a:solidFill>
                <a:latin typeface="Alice" panose="020B0604020202020204" charset="0"/>
                <a:ea typeface="Alice" panose="020B0604020202020204" charset="0"/>
                <a:cs typeface="Lora" pitchFamily="34" charset="-120"/>
              </a:rPr>
              <a:t>The project incorporated static IP assignment for critical devices, dynamic IP assignment for guest devices, dynamic routing for efficient data flow, and VLANs for department-specific security.</a:t>
            </a:r>
            <a:endParaRPr lang="en-US" sz="2000" dirty="0">
              <a:latin typeface="Alice" panose="020B0604020202020204" charset="0"/>
              <a:ea typeface="Alice" panose="020B0604020202020204" charset="0"/>
            </a:endParaRPr>
          </a:p>
        </p:txBody>
      </p:sp>
      <p:sp>
        <p:nvSpPr>
          <p:cNvPr id="7" name="Rectangle 6">
            <a:extLst>
              <a:ext uri="{FF2B5EF4-FFF2-40B4-BE49-F238E27FC236}">
                <a16:creationId xmlns:a16="http://schemas.microsoft.com/office/drawing/2014/main" id="{3DE7B94E-053D-BC59-4475-7DB8394F9984}"/>
              </a:ext>
            </a:extLst>
          </p:cNvPr>
          <p:cNvSpPr/>
          <p:nvPr/>
        </p:nvSpPr>
        <p:spPr>
          <a:xfrm>
            <a:off x="12718473" y="7797140"/>
            <a:ext cx="1835727" cy="312717"/>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8" name="Rectangle 7">
            <a:extLst>
              <a:ext uri="{FF2B5EF4-FFF2-40B4-BE49-F238E27FC236}">
                <a16:creationId xmlns:a16="http://schemas.microsoft.com/office/drawing/2014/main" id="{3A744632-0B9F-2FEB-7CE6-75AE7B4D366E}"/>
              </a:ext>
            </a:extLst>
          </p:cNvPr>
          <p:cNvSpPr/>
          <p:nvPr/>
        </p:nvSpPr>
        <p:spPr>
          <a:xfrm>
            <a:off x="13836611" y="7564582"/>
            <a:ext cx="532532" cy="49084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endParaRPr lang="en-PK" dirty="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B83D331-A8CC-ABBB-15F1-E61A0B2D30CA}"/>
              </a:ext>
            </a:extLst>
          </p:cNvPr>
          <p:cNvPicPr>
            <a:picLocks noChangeAspect="1"/>
          </p:cNvPicPr>
          <p:nvPr/>
        </p:nvPicPr>
        <p:blipFill>
          <a:blip r:embed="rId3">
            <a:alphaModFix amt="75000"/>
            <a:extLst>
              <a:ext uri="{837473B0-CC2E-450A-ABE3-18F120FF3D39}">
                <a1611:picAttrSrcUrl xmlns:a1611="http://schemas.microsoft.com/office/drawing/2016/11/main" r:id="rId4"/>
              </a:ext>
            </a:extLst>
          </a:blip>
          <a:srcRect l="649" t="12483" r="-649" b="36677"/>
          <a:stretch/>
        </p:blipFill>
        <p:spPr>
          <a:xfrm>
            <a:off x="0" y="281790"/>
            <a:ext cx="14630400" cy="4955622"/>
          </a:xfrm>
          <a:prstGeom prst="rect">
            <a:avLst/>
          </a:prstGeom>
          <a:ln>
            <a:noFill/>
          </a:ln>
          <a:effectLst>
            <a:softEdge rad="112500"/>
          </a:effectLst>
        </p:spPr>
      </p:pic>
      <p:sp>
        <p:nvSpPr>
          <p:cNvPr id="2" name="Text 0"/>
          <p:cNvSpPr/>
          <p:nvPr/>
        </p:nvSpPr>
        <p:spPr>
          <a:xfrm>
            <a:off x="754977" y="5468658"/>
            <a:ext cx="5670590" cy="708779"/>
          </a:xfrm>
          <a:prstGeom prst="rect">
            <a:avLst/>
          </a:prstGeom>
          <a:noFill/>
          <a:ln/>
        </p:spPr>
        <p:txBody>
          <a:bodyPr wrap="none" lIns="0" tIns="0" rIns="0" bIns="0" rtlCol="0" anchor="t"/>
          <a:lstStyle/>
          <a:p>
            <a:pPr marL="0" indent="0" algn="just">
              <a:lnSpc>
                <a:spcPts val="5550"/>
              </a:lnSpc>
              <a:buNone/>
            </a:pPr>
            <a:r>
              <a:rPr lang="en-US" sz="4400" b="1" dirty="0">
                <a:solidFill>
                  <a:srgbClr val="233E32"/>
                </a:solidFill>
                <a:latin typeface="Alice" pitchFamily="34" charset="0"/>
                <a:ea typeface="Alice" pitchFamily="34" charset="-122"/>
                <a:cs typeface="Alice" pitchFamily="34" charset="-120"/>
              </a:rPr>
              <a:t>Static IP Assignment</a:t>
            </a:r>
            <a:endParaRPr lang="en-US" sz="4400" b="1" dirty="0"/>
          </a:p>
        </p:txBody>
      </p:sp>
      <p:sp>
        <p:nvSpPr>
          <p:cNvPr id="3" name="Text 1"/>
          <p:cNvSpPr/>
          <p:nvPr/>
        </p:nvSpPr>
        <p:spPr>
          <a:xfrm>
            <a:off x="755037" y="6293011"/>
            <a:ext cx="2835235" cy="354330"/>
          </a:xfrm>
          <a:prstGeom prst="rect">
            <a:avLst/>
          </a:prstGeom>
          <a:noFill/>
          <a:ln/>
        </p:spPr>
        <p:txBody>
          <a:bodyPr wrap="none" lIns="0" tIns="0" rIns="0" bIns="0" rtlCol="0" anchor="t"/>
          <a:lstStyle/>
          <a:p>
            <a:pPr marL="0" indent="0">
              <a:lnSpc>
                <a:spcPts val="2750"/>
              </a:lnSpc>
              <a:buNone/>
            </a:pPr>
            <a:r>
              <a:rPr lang="en-US" sz="3000" dirty="0">
                <a:solidFill>
                  <a:srgbClr val="233E32"/>
                </a:solidFill>
                <a:latin typeface="Alice" pitchFamily="34" charset="0"/>
                <a:ea typeface="Alice" pitchFamily="34" charset="-122"/>
                <a:cs typeface="Alice" pitchFamily="34" charset="-120"/>
              </a:rPr>
              <a:t>Explanation</a:t>
            </a:r>
            <a:endParaRPr lang="en-US" sz="3000" dirty="0"/>
          </a:p>
        </p:txBody>
      </p:sp>
      <p:sp>
        <p:nvSpPr>
          <p:cNvPr id="4" name="Text 2"/>
          <p:cNvSpPr/>
          <p:nvPr/>
        </p:nvSpPr>
        <p:spPr>
          <a:xfrm>
            <a:off x="755037" y="6824061"/>
            <a:ext cx="6244709" cy="725805"/>
          </a:xfrm>
          <a:prstGeom prst="rect">
            <a:avLst/>
          </a:prstGeom>
          <a:noFill/>
          <a:ln/>
        </p:spPr>
        <p:txBody>
          <a:bodyPr wrap="square" lIns="0" tIns="0" rIns="0" bIns="0" rtlCol="0" anchor="t"/>
          <a:lstStyle/>
          <a:p>
            <a:pPr marL="0" indent="0">
              <a:lnSpc>
                <a:spcPts val="2850"/>
              </a:lnSpc>
              <a:buNone/>
            </a:pPr>
            <a:r>
              <a:rPr lang="en-US" sz="2000" dirty="0">
                <a:solidFill>
                  <a:srgbClr val="2C2821"/>
                </a:solidFill>
                <a:latin typeface="Lora" pitchFamily="34" charset="0"/>
                <a:ea typeface="Lora" pitchFamily="34" charset="-122"/>
                <a:cs typeface="Lora" pitchFamily="34" charset="-120"/>
              </a:rPr>
              <a:t>Static IPs are manually assigned to devices, ensuring a fixed and predictable IP address.</a:t>
            </a:r>
            <a:endParaRPr lang="en-US" sz="2000" dirty="0"/>
          </a:p>
        </p:txBody>
      </p:sp>
      <p:sp>
        <p:nvSpPr>
          <p:cNvPr id="5" name="Text 3"/>
          <p:cNvSpPr/>
          <p:nvPr/>
        </p:nvSpPr>
        <p:spPr>
          <a:xfrm>
            <a:off x="7560828" y="6177437"/>
            <a:ext cx="2835235" cy="354330"/>
          </a:xfrm>
          <a:prstGeom prst="rect">
            <a:avLst/>
          </a:prstGeom>
          <a:noFill/>
          <a:ln/>
        </p:spPr>
        <p:txBody>
          <a:bodyPr wrap="none" lIns="0" tIns="0" rIns="0" bIns="0" rtlCol="0" anchor="t"/>
          <a:lstStyle/>
          <a:p>
            <a:pPr marL="0" indent="0">
              <a:lnSpc>
                <a:spcPts val="2750"/>
              </a:lnSpc>
              <a:buNone/>
            </a:pPr>
            <a:r>
              <a:rPr lang="en-US" sz="3000" dirty="0">
                <a:solidFill>
                  <a:srgbClr val="233E32"/>
                </a:solidFill>
                <a:latin typeface="Alice" pitchFamily="34" charset="0"/>
                <a:ea typeface="Alice" pitchFamily="34" charset="-122"/>
                <a:cs typeface="Alice" pitchFamily="34" charset="-120"/>
              </a:rPr>
              <a:t>Application</a:t>
            </a:r>
            <a:endParaRPr lang="en-US" sz="3000" dirty="0"/>
          </a:p>
        </p:txBody>
      </p:sp>
      <p:sp>
        <p:nvSpPr>
          <p:cNvPr id="7" name="Rectangle 6">
            <a:extLst>
              <a:ext uri="{FF2B5EF4-FFF2-40B4-BE49-F238E27FC236}">
                <a16:creationId xmlns:a16="http://schemas.microsoft.com/office/drawing/2014/main" id="{A32E71CA-983E-6DBA-4514-ABCD96859F70}"/>
              </a:ext>
            </a:extLst>
          </p:cNvPr>
          <p:cNvSpPr/>
          <p:nvPr/>
        </p:nvSpPr>
        <p:spPr>
          <a:xfrm>
            <a:off x="12623470" y="7564582"/>
            <a:ext cx="1911927" cy="581891"/>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6" name="Text 4"/>
          <p:cNvSpPr/>
          <p:nvPr/>
        </p:nvSpPr>
        <p:spPr>
          <a:xfrm>
            <a:off x="7560828" y="6647341"/>
            <a:ext cx="6244709" cy="1088708"/>
          </a:xfrm>
          <a:prstGeom prst="rect">
            <a:avLst/>
          </a:prstGeom>
          <a:noFill/>
          <a:ln/>
        </p:spPr>
        <p:txBody>
          <a:bodyPr wrap="square" lIns="0" tIns="0" rIns="0" bIns="0" rtlCol="0" anchor="t"/>
          <a:lstStyle/>
          <a:p>
            <a:pPr marL="0" indent="0">
              <a:lnSpc>
                <a:spcPts val="2850"/>
              </a:lnSpc>
              <a:buNone/>
            </a:pPr>
            <a:r>
              <a:rPr lang="en-US" sz="2000" dirty="0">
                <a:solidFill>
                  <a:srgbClr val="2C2821"/>
                </a:solidFill>
                <a:latin typeface="Alice" panose="020B0604020202020204" charset="0"/>
                <a:ea typeface="Alice" panose="020B0604020202020204" charset="0"/>
                <a:cs typeface="Lora" pitchFamily="34" charset="-120"/>
              </a:rPr>
              <a:t>Servers and printers in administrative offices and departmental devices in marketing and IT were assigned static IPs.</a:t>
            </a:r>
            <a:endParaRPr lang="en-US" sz="2000" dirty="0">
              <a:latin typeface="Alice" panose="020B0604020202020204" charset="0"/>
              <a:ea typeface="Alice" panose="020B0604020202020204" charset="0"/>
            </a:endParaRPr>
          </a:p>
        </p:txBody>
      </p:sp>
      <p:sp>
        <p:nvSpPr>
          <p:cNvPr id="8" name="Rectangle 7">
            <a:extLst>
              <a:ext uri="{FF2B5EF4-FFF2-40B4-BE49-F238E27FC236}">
                <a16:creationId xmlns:a16="http://schemas.microsoft.com/office/drawing/2014/main" id="{869CADE4-F74A-0824-64E5-F0F68E23B891}"/>
              </a:ext>
            </a:extLst>
          </p:cNvPr>
          <p:cNvSpPr/>
          <p:nvPr/>
        </p:nvSpPr>
        <p:spPr>
          <a:xfrm>
            <a:off x="13836611" y="7564582"/>
            <a:ext cx="532532" cy="49084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a:t>
            </a:r>
            <a:endParaRPr lang="en-PK"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23750"/>
            <a:ext cx="5486400" cy="8229600"/>
          </a:xfrm>
          <a:prstGeom prst="rect">
            <a:avLst/>
          </a:prstGeom>
        </p:spPr>
      </p:pic>
      <p:sp>
        <p:nvSpPr>
          <p:cNvPr id="3" name="Text 0"/>
          <p:cNvSpPr/>
          <p:nvPr/>
        </p:nvSpPr>
        <p:spPr>
          <a:xfrm>
            <a:off x="793790" y="71385"/>
            <a:ext cx="9021487" cy="2233969"/>
          </a:xfrm>
          <a:prstGeom prst="rect">
            <a:avLst/>
          </a:prstGeom>
          <a:noFill/>
          <a:ln/>
        </p:spPr>
        <p:txBody>
          <a:bodyPr wrap="none" lIns="0" tIns="0" rIns="0" bIns="0" rtlCol="0" anchor="t"/>
          <a:lstStyle/>
          <a:p>
            <a:pPr marL="0" indent="0" algn="just">
              <a:lnSpc>
                <a:spcPts val="5550"/>
              </a:lnSpc>
              <a:buNone/>
            </a:pPr>
            <a:r>
              <a:rPr lang="en-US" sz="4000" b="1" dirty="0">
                <a:solidFill>
                  <a:srgbClr val="233E32"/>
                </a:solidFill>
                <a:latin typeface="Alice" pitchFamily="34" charset="0"/>
                <a:ea typeface="Alice" pitchFamily="34" charset="-122"/>
                <a:cs typeface="Alice" pitchFamily="34" charset="-120"/>
              </a:rPr>
              <a:t>Dynamic IP Assignment using </a:t>
            </a:r>
            <a:br>
              <a:rPr lang="en-US" sz="4000" b="1" dirty="0">
                <a:solidFill>
                  <a:srgbClr val="233E32"/>
                </a:solidFill>
                <a:latin typeface="Alice" pitchFamily="34" charset="0"/>
                <a:ea typeface="Alice" pitchFamily="34" charset="-122"/>
                <a:cs typeface="Alice" pitchFamily="34" charset="-120"/>
              </a:rPr>
            </a:br>
            <a:r>
              <a:rPr lang="en-US" sz="4000" b="1" dirty="0">
                <a:solidFill>
                  <a:srgbClr val="233E32"/>
                </a:solidFill>
                <a:latin typeface="Alice" pitchFamily="34" charset="0"/>
                <a:ea typeface="Alice" pitchFamily="34" charset="-122"/>
                <a:cs typeface="Alice" pitchFamily="34" charset="-120"/>
              </a:rPr>
              <a:t>DHCP (Dynamic Host Configuration </a:t>
            </a:r>
          </a:p>
          <a:p>
            <a:pPr marL="0" indent="0" algn="just">
              <a:lnSpc>
                <a:spcPts val="5550"/>
              </a:lnSpc>
              <a:buNone/>
            </a:pPr>
            <a:r>
              <a:rPr lang="en-US" sz="4000" b="1" dirty="0">
                <a:solidFill>
                  <a:srgbClr val="233E32"/>
                </a:solidFill>
                <a:latin typeface="Alice" pitchFamily="34" charset="0"/>
                <a:ea typeface="Alice" pitchFamily="34" charset="-122"/>
                <a:cs typeface="Alice" pitchFamily="34" charset="-120"/>
              </a:rPr>
              <a:t>Protocol)</a:t>
            </a:r>
            <a:endParaRPr lang="en-US" sz="4000" b="1" dirty="0"/>
          </a:p>
        </p:txBody>
      </p:sp>
      <p:sp>
        <p:nvSpPr>
          <p:cNvPr id="4" name="Shape 1"/>
          <p:cNvSpPr/>
          <p:nvPr/>
        </p:nvSpPr>
        <p:spPr>
          <a:xfrm>
            <a:off x="793790" y="2493050"/>
            <a:ext cx="3799981" cy="2713195"/>
          </a:xfrm>
          <a:prstGeom prst="roundRect">
            <a:avLst>
              <a:gd name="adj" fmla="val 1420"/>
            </a:avLst>
          </a:prstGeom>
          <a:solidFill>
            <a:srgbClr val="F0EDE6"/>
          </a:solidFill>
          <a:ln/>
        </p:spPr>
      </p:sp>
      <p:sp>
        <p:nvSpPr>
          <p:cNvPr id="5" name="Text 2"/>
          <p:cNvSpPr/>
          <p:nvPr/>
        </p:nvSpPr>
        <p:spPr>
          <a:xfrm>
            <a:off x="1020604" y="2719864"/>
            <a:ext cx="2835235" cy="354330"/>
          </a:xfrm>
          <a:prstGeom prst="rect">
            <a:avLst/>
          </a:prstGeom>
          <a:noFill/>
          <a:ln/>
        </p:spPr>
        <p:txBody>
          <a:bodyPr wrap="none" lIns="0" tIns="0" rIns="0" bIns="0" rtlCol="0" anchor="t"/>
          <a:lstStyle/>
          <a:p>
            <a:pPr marL="0" indent="0" algn="just">
              <a:lnSpc>
                <a:spcPts val="2750"/>
              </a:lnSpc>
              <a:buNone/>
            </a:pPr>
            <a:r>
              <a:rPr lang="en-US" sz="2800" dirty="0">
                <a:solidFill>
                  <a:srgbClr val="2C2821"/>
                </a:solidFill>
                <a:latin typeface="Alice" pitchFamily="34" charset="0"/>
                <a:ea typeface="Alice" pitchFamily="34" charset="-122"/>
                <a:cs typeface="Alice" pitchFamily="34" charset="-120"/>
              </a:rPr>
              <a:t>DHCP</a:t>
            </a:r>
            <a:endParaRPr lang="en-US" sz="2800" dirty="0"/>
          </a:p>
        </p:txBody>
      </p:sp>
      <p:sp>
        <p:nvSpPr>
          <p:cNvPr id="6" name="Text 3"/>
          <p:cNvSpPr/>
          <p:nvPr/>
        </p:nvSpPr>
        <p:spPr>
          <a:xfrm>
            <a:off x="1020604" y="3210282"/>
            <a:ext cx="3211235" cy="1451610"/>
          </a:xfrm>
          <a:prstGeom prst="rect">
            <a:avLst/>
          </a:prstGeom>
          <a:noFill/>
          <a:ln/>
        </p:spPr>
        <p:txBody>
          <a:bodyPr wrap="square" lIns="0" tIns="0" rIns="0" bIns="0" rtlCol="0" anchor="t"/>
          <a:lstStyle/>
          <a:p>
            <a:pPr marL="0" indent="0">
              <a:lnSpc>
                <a:spcPts val="2850"/>
              </a:lnSpc>
              <a:buNone/>
            </a:pPr>
            <a:r>
              <a:rPr lang="en-US" sz="2000" dirty="0">
                <a:solidFill>
                  <a:srgbClr val="2C2821"/>
                </a:solidFill>
                <a:latin typeface="Alice" panose="020B0604020202020204" charset="0"/>
                <a:ea typeface="Alice" panose="020B0604020202020204" charset="0"/>
                <a:cs typeface="Lora" pitchFamily="34" charset="-120"/>
              </a:rPr>
              <a:t>DHCP automatically assigns an IP address, subnet mask, default gateway, and DNS server to clients.</a:t>
            </a:r>
            <a:endParaRPr lang="en-US" sz="2000" dirty="0">
              <a:latin typeface="Alice" panose="020B0604020202020204" charset="0"/>
              <a:ea typeface="Alice" panose="020B0604020202020204" charset="0"/>
            </a:endParaRPr>
          </a:p>
        </p:txBody>
      </p:sp>
      <p:sp>
        <p:nvSpPr>
          <p:cNvPr id="7" name="Shape 4"/>
          <p:cNvSpPr/>
          <p:nvPr/>
        </p:nvSpPr>
        <p:spPr>
          <a:xfrm>
            <a:off x="4685468" y="2493050"/>
            <a:ext cx="3664744" cy="2713195"/>
          </a:xfrm>
          <a:prstGeom prst="roundRect">
            <a:avLst>
              <a:gd name="adj" fmla="val 1420"/>
            </a:avLst>
          </a:prstGeom>
          <a:solidFill>
            <a:srgbClr val="F0EDE6"/>
          </a:solidFill>
          <a:ln/>
        </p:spPr>
      </p:sp>
      <p:sp>
        <p:nvSpPr>
          <p:cNvPr id="8" name="Text 5"/>
          <p:cNvSpPr/>
          <p:nvPr/>
        </p:nvSpPr>
        <p:spPr>
          <a:xfrm>
            <a:off x="4912281" y="2719864"/>
            <a:ext cx="2835235" cy="354330"/>
          </a:xfrm>
          <a:prstGeom prst="rect">
            <a:avLst/>
          </a:prstGeom>
          <a:noFill/>
          <a:ln/>
        </p:spPr>
        <p:txBody>
          <a:bodyPr wrap="none" lIns="0" tIns="0" rIns="0" bIns="0" rtlCol="0" anchor="t"/>
          <a:lstStyle/>
          <a:p>
            <a:pPr marL="0" indent="0" algn="just">
              <a:lnSpc>
                <a:spcPts val="2750"/>
              </a:lnSpc>
              <a:buNone/>
            </a:pPr>
            <a:r>
              <a:rPr lang="en-US" sz="2800" dirty="0">
                <a:solidFill>
                  <a:srgbClr val="2C2821"/>
                </a:solidFill>
                <a:latin typeface="Alice" pitchFamily="34" charset="0"/>
                <a:ea typeface="Alice" pitchFamily="34" charset="-122"/>
                <a:cs typeface="Alice" pitchFamily="34" charset="-120"/>
              </a:rPr>
              <a:t>Benefits</a:t>
            </a:r>
            <a:endParaRPr lang="en-US" sz="2800" dirty="0"/>
          </a:p>
        </p:txBody>
      </p:sp>
      <p:sp>
        <p:nvSpPr>
          <p:cNvPr id="9" name="Text 6"/>
          <p:cNvSpPr/>
          <p:nvPr/>
        </p:nvSpPr>
        <p:spPr>
          <a:xfrm>
            <a:off x="4912281" y="3210282"/>
            <a:ext cx="3211235" cy="1088708"/>
          </a:xfrm>
          <a:prstGeom prst="rect">
            <a:avLst/>
          </a:prstGeom>
          <a:noFill/>
          <a:ln/>
        </p:spPr>
        <p:txBody>
          <a:bodyPr wrap="square" lIns="0" tIns="0" rIns="0" bIns="0" rtlCol="0" anchor="t"/>
          <a:lstStyle/>
          <a:p>
            <a:pPr marL="0" indent="0">
              <a:lnSpc>
                <a:spcPts val="2850"/>
              </a:lnSpc>
              <a:buNone/>
            </a:pPr>
            <a:r>
              <a:rPr lang="en-US" sz="2000" dirty="0">
                <a:solidFill>
                  <a:srgbClr val="2C2821"/>
                </a:solidFill>
                <a:latin typeface="Alice" panose="020B0604020202020204" charset="0"/>
                <a:ea typeface="Alice" panose="020B0604020202020204" charset="0"/>
                <a:cs typeface="Lora" pitchFamily="34" charset="-120"/>
              </a:rPr>
              <a:t>DHCP reduces administrative overhead, supports scalability, and prevents IP conflicts.</a:t>
            </a:r>
            <a:endParaRPr lang="en-US" sz="2000" dirty="0">
              <a:latin typeface="Alice" panose="020B0604020202020204" charset="0"/>
              <a:ea typeface="Alice" panose="020B0604020202020204" charset="0"/>
            </a:endParaRPr>
          </a:p>
        </p:txBody>
      </p:sp>
      <p:sp>
        <p:nvSpPr>
          <p:cNvPr id="10" name="Shape 7"/>
          <p:cNvSpPr/>
          <p:nvPr/>
        </p:nvSpPr>
        <p:spPr>
          <a:xfrm>
            <a:off x="793790" y="5333762"/>
            <a:ext cx="7556421" cy="1669852"/>
          </a:xfrm>
          <a:prstGeom prst="roundRect">
            <a:avLst>
              <a:gd name="adj" fmla="val 2038"/>
            </a:avLst>
          </a:prstGeom>
          <a:solidFill>
            <a:srgbClr val="F0EDE6"/>
          </a:solidFill>
          <a:ln/>
        </p:spPr>
      </p:sp>
      <p:sp>
        <p:nvSpPr>
          <p:cNvPr id="11" name="Text 8"/>
          <p:cNvSpPr/>
          <p:nvPr/>
        </p:nvSpPr>
        <p:spPr>
          <a:xfrm>
            <a:off x="1020604" y="5342334"/>
            <a:ext cx="2835235" cy="354330"/>
          </a:xfrm>
          <a:prstGeom prst="rect">
            <a:avLst/>
          </a:prstGeom>
          <a:noFill/>
          <a:ln/>
        </p:spPr>
        <p:txBody>
          <a:bodyPr wrap="none" lIns="0" tIns="0" rIns="0" bIns="0" rtlCol="0" anchor="t"/>
          <a:lstStyle/>
          <a:p>
            <a:pPr marL="0" indent="0" algn="just">
              <a:lnSpc>
                <a:spcPts val="2750"/>
              </a:lnSpc>
              <a:buNone/>
            </a:pPr>
            <a:r>
              <a:rPr lang="en-US" sz="2800" dirty="0">
                <a:solidFill>
                  <a:srgbClr val="2C2821"/>
                </a:solidFill>
                <a:latin typeface="Alice" pitchFamily="34" charset="0"/>
                <a:ea typeface="Alice" pitchFamily="34" charset="-122"/>
                <a:cs typeface="Alice" pitchFamily="34" charset="-120"/>
              </a:rPr>
              <a:t>Application</a:t>
            </a:r>
            <a:endParaRPr lang="en-US" sz="2800" dirty="0"/>
          </a:p>
        </p:txBody>
      </p:sp>
      <p:sp>
        <p:nvSpPr>
          <p:cNvPr id="12" name="Text 9"/>
          <p:cNvSpPr/>
          <p:nvPr/>
        </p:nvSpPr>
        <p:spPr>
          <a:xfrm>
            <a:off x="1020604" y="5832753"/>
            <a:ext cx="7102793" cy="725805"/>
          </a:xfrm>
          <a:prstGeom prst="rect">
            <a:avLst/>
          </a:prstGeom>
          <a:noFill/>
          <a:ln/>
        </p:spPr>
        <p:txBody>
          <a:bodyPr wrap="square" lIns="0" tIns="0" rIns="0" bIns="0" rtlCol="0" anchor="t"/>
          <a:lstStyle/>
          <a:p>
            <a:pPr marL="0" indent="0">
              <a:lnSpc>
                <a:spcPts val="2850"/>
              </a:lnSpc>
              <a:buNone/>
            </a:pPr>
            <a:r>
              <a:rPr lang="en-US" sz="2200" dirty="0">
                <a:solidFill>
                  <a:srgbClr val="2C2821"/>
                </a:solidFill>
                <a:latin typeface="Alice" panose="020B0604020202020204" charset="0"/>
                <a:ea typeface="Alice" panose="020B0604020202020204" charset="0"/>
                <a:cs typeface="Lora" pitchFamily="34" charset="-120"/>
              </a:rPr>
              <a:t>DHCP was implemented on each router to provide IP addresses to guest devices and employee laptops.</a:t>
            </a:r>
            <a:endParaRPr lang="en-US" sz="2200" dirty="0">
              <a:latin typeface="Alice" panose="020B0604020202020204" charset="0"/>
              <a:ea typeface="Alice" panose="020B0604020202020204" charset="0"/>
            </a:endParaRPr>
          </a:p>
        </p:txBody>
      </p:sp>
      <p:sp>
        <p:nvSpPr>
          <p:cNvPr id="13" name="Rectangle 12">
            <a:extLst>
              <a:ext uri="{FF2B5EF4-FFF2-40B4-BE49-F238E27FC236}">
                <a16:creationId xmlns:a16="http://schemas.microsoft.com/office/drawing/2014/main" id="{0C459B41-0181-E247-860F-8BFC5D6468F7}"/>
              </a:ext>
            </a:extLst>
          </p:cNvPr>
          <p:cNvSpPr/>
          <p:nvPr/>
        </p:nvSpPr>
        <p:spPr>
          <a:xfrm>
            <a:off x="13836611" y="7564582"/>
            <a:ext cx="532532" cy="490847"/>
          </a:xfrm>
          <a:prstGeom prst="rect">
            <a:avLst/>
          </a:prstGeom>
          <a:solidFill>
            <a:schemeClr val="accent6">
              <a:lumMod val="5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a:t>
            </a:r>
            <a:endParaRPr lang="en-PK" dirty="0">
              <a:solidFill>
                <a:schemeClr val="tx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alphaModFix amt="75000"/>
            <a:extLst>
              <a:ext uri="{BEBA8EAE-BF5A-486C-A8C5-ECC9F3942E4B}">
                <a14:imgProps xmlns:a14="http://schemas.microsoft.com/office/drawing/2010/main">
                  <a14:imgLayer r:embed="rId4">
                    <a14:imgEffect>
                      <a14:saturation sat="80000"/>
                    </a14:imgEffect>
                  </a14:imgLayer>
                </a14:imgProps>
              </a:ext>
            </a:extLst>
          </a:blip>
          <a:stretch>
            <a:fillRect/>
          </a:stretch>
        </p:blipFill>
        <p:spPr>
          <a:xfrm>
            <a:off x="0" y="0"/>
            <a:ext cx="14630400" cy="2835235"/>
          </a:xfrm>
          <a:prstGeom prst="rect">
            <a:avLst/>
          </a:prstGeom>
          <a:effectLst>
            <a:softEdge rad="127000"/>
          </a:effectLst>
        </p:spPr>
      </p:pic>
      <p:sp>
        <p:nvSpPr>
          <p:cNvPr id="3" name="Text 0"/>
          <p:cNvSpPr/>
          <p:nvPr/>
        </p:nvSpPr>
        <p:spPr>
          <a:xfrm>
            <a:off x="793790" y="3821430"/>
            <a:ext cx="7087791" cy="708779"/>
          </a:xfrm>
          <a:prstGeom prst="rect">
            <a:avLst/>
          </a:prstGeom>
          <a:noFill/>
          <a:ln/>
        </p:spPr>
        <p:txBody>
          <a:bodyPr wrap="none" lIns="0" tIns="0" rIns="0" bIns="0" rtlCol="0" anchor="t"/>
          <a:lstStyle/>
          <a:p>
            <a:pPr marL="0" indent="0" algn="just">
              <a:lnSpc>
                <a:spcPts val="5550"/>
              </a:lnSpc>
              <a:buNone/>
            </a:pPr>
            <a:r>
              <a:rPr lang="en-US" sz="4450" b="1" dirty="0">
                <a:solidFill>
                  <a:srgbClr val="233E32"/>
                </a:solidFill>
                <a:latin typeface="Alice" pitchFamily="34" charset="0"/>
                <a:ea typeface="Alice" pitchFamily="34" charset="-122"/>
                <a:cs typeface="Alice" pitchFamily="34" charset="-120"/>
              </a:rPr>
              <a:t>Inter-VLAN Communication</a:t>
            </a:r>
            <a:endParaRPr lang="en-US" sz="4450" b="1" dirty="0"/>
          </a:p>
        </p:txBody>
      </p:sp>
      <p:pic>
        <p:nvPicPr>
          <p:cNvPr id="4" name="Image 1" descr="preencoded.png"/>
          <p:cNvPicPr>
            <a:picLocks noChangeAspect="1"/>
          </p:cNvPicPr>
          <p:nvPr/>
        </p:nvPicPr>
        <p:blipFill>
          <a:blip r:embed="rId5"/>
          <a:stretch>
            <a:fillRect/>
          </a:stretch>
        </p:blipFill>
        <p:spPr>
          <a:xfrm>
            <a:off x="2079427" y="4863067"/>
            <a:ext cx="566976" cy="566976"/>
          </a:xfrm>
          <a:prstGeom prst="rect">
            <a:avLst/>
          </a:prstGeom>
        </p:spPr>
      </p:pic>
      <p:sp>
        <p:nvSpPr>
          <p:cNvPr id="5" name="Text 1"/>
          <p:cNvSpPr/>
          <p:nvPr/>
        </p:nvSpPr>
        <p:spPr>
          <a:xfrm>
            <a:off x="2079427" y="5656856"/>
            <a:ext cx="2835235" cy="354330"/>
          </a:xfrm>
          <a:prstGeom prst="rect">
            <a:avLst/>
          </a:prstGeom>
          <a:noFill/>
          <a:ln/>
        </p:spPr>
        <p:txBody>
          <a:bodyPr wrap="none" lIns="0" tIns="0" rIns="0" bIns="0" rtlCol="0" anchor="t"/>
          <a:lstStyle/>
          <a:p>
            <a:pPr marL="0" indent="0" algn="just">
              <a:lnSpc>
                <a:spcPts val="2750"/>
              </a:lnSpc>
              <a:buNone/>
            </a:pPr>
            <a:r>
              <a:rPr lang="en-US" sz="2800" dirty="0">
                <a:solidFill>
                  <a:srgbClr val="2C2821"/>
                </a:solidFill>
                <a:latin typeface="Alice" pitchFamily="34" charset="0"/>
                <a:ea typeface="Alice" pitchFamily="34" charset="-122"/>
                <a:cs typeface="Alice" pitchFamily="34" charset="-120"/>
              </a:rPr>
              <a:t>VLANs</a:t>
            </a:r>
            <a:endParaRPr lang="en-US" sz="2800" dirty="0"/>
          </a:p>
        </p:txBody>
      </p:sp>
      <p:sp>
        <p:nvSpPr>
          <p:cNvPr id="6" name="Text 2"/>
          <p:cNvSpPr/>
          <p:nvPr/>
        </p:nvSpPr>
        <p:spPr>
          <a:xfrm>
            <a:off x="2079427" y="6147275"/>
            <a:ext cx="4120753" cy="725805"/>
          </a:xfrm>
          <a:prstGeom prst="rect">
            <a:avLst/>
          </a:prstGeom>
          <a:noFill/>
          <a:ln/>
        </p:spPr>
        <p:txBody>
          <a:bodyPr wrap="square" lIns="0" tIns="0" rIns="0" bIns="0" rtlCol="0" anchor="t"/>
          <a:lstStyle/>
          <a:p>
            <a:pPr marL="0" indent="0">
              <a:lnSpc>
                <a:spcPts val="2850"/>
              </a:lnSpc>
              <a:buNone/>
            </a:pPr>
            <a:r>
              <a:rPr lang="en-US" sz="2200" dirty="0">
                <a:solidFill>
                  <a:srgbClr val="2C2821"/>
                </a:solidFill>
                <a:latin typeface="Lora" pitchFamily="34" charset="0"/>
                <a:ea typeface="Lora" pitchFamily="34" charset="-122"/>
                <a:cs typeface="Lora" pitchFamily="34" charset="-120"/>
              </a:rPr>
              <a:t>VLANs segregate network traffic to isolate different departments.</a:t>
            </a:r>
            <a:endParaRPr lang="en-US" sz="2200" dirty="0"/>
          </a:p>
        </p:txBody>
      </p:sp>
      <p:pic>
        <p:nvPicPr>
          <p:cNvPr id="10" name="Image 3" descr="preencoded.png"/>
          <p:cNvPicPr>
            <a:picLocks noChangeAspect="1"/>
          </p:cNvPicPr>
          <p:nvPr/>
        </p:nvPicPr>
        <p:blipFill>
          <a:blip r:embed="rId6"/>
          <a:stretch>
            <a:fillRect/>
          </a:stretch>
        </p:blipFill>
        <p:spPr>
          <a:xfrm>
            <a:off x="8430222" y="4862406"/>
            <a:ext cx="566976" cy="566976"/>
          </a:xfrm>
          <a:prstGeom prst="rect">
            <a:avLst/>
          </a:prstGeom>
        </p:spPr>
      </p:pic>
      <p:sp>
        <p:nvSpPr>
          <p:cNvPr id="11" name="Text 5"/>
          <p:cNvSpPr/>
          <p:nvPr/>
        </p:nvSpPr>
        <p:spPr>
          <a:xfrm>
            <a:off x="8430222" y="5656195"/>
            <a:ext cx="2835235" cy="354330"/>
          </a:xfrm>
          <a:prstGeom prst="rect">
            <a:avLst/>
          </a:prstGeom>
          <a:noFill/>
          <a:ln/>
        </p:spPr>
        <p:txBody>
          <a:bodyPr wrap="none" lIns="0" tIns="0" rIns="0" bIns="0" rtlCol="0" anchor="t"/>
          <a:lstStyle/>
          <a:p>
            <a:pPr marL="0" indent="0" algn="just">
              <a:lnSpc>
                <a:spcPts val="2750"/>
              </a:lnSpc>
              <a:buNone/>
            </a:pPr>
            <a:r>
              <a:rPr lang="en-US" sz="2800" dirty="0">
                <a:solidFill>
                  <a:srgbClr val="2C2821"/>
                </a:solidFill>
                <a:latin typeface="Alice" pitchFamily="34" charset="0"/>
                <a:ea typeface="Alice" pitchFamily="34" charset="-122"/>
                <a:cs typeface="Alice" pitchFamily="34" charset="-120"/>
              </a:rPr>
              <a:t>Security</a:t>
            </a:r>
            <a:endParaRPr lang="en-US" sz="2800" dirty="0"/>
          </a:p>
        </p:txBody>
      </p:sp>
      <p:sp>
        <p:nvSpPr>
          <p:cNvPr id="12" name="Text 6"/>
          <p:cNvSpPr/>
          <p:nvPr/>
        </p:nvSpPr>
        <p:spPr>
          <a:xfrm>
            <a:off x="8430222" y="6146614"/>
            <a:ext cx="4120753" cy="1088708"/>
          </a:xfrm>
          <a:prstGeom prst="rect">
            <a:avLst/>
          </a:prstGeom>
          <a:noFill/>
          <a:ln/>
        </p:spPr>
        <p:txBody>
          <a:bodyPr wrap="square" lIns="0" tIns="0" rIns="0" bIns="0" rtlCol="0" anchor="t"/>
          <a:lstStyle/>
          <a:p>
            <a:pPr marL="0" indent="0">
              <a:lnSpc>
                <a:spcPts val="2850"/>
              </a:lnSpc>
              <a:buNone/>
            </a:pPr>
            <a:r>
              <a:rPr lang="en-US" sz="2200" dirty="0">
                <a:solidFill>
                  <a:srgbClr val="2C2821"/>
                </a:solidFill>
                <a:latin typeface="Lora" pitchFamily="34" charset="0"/>
                <a:ea typeface="Lora" pitchFamily="34" charset="-122"/>
                <a:cs typeface="Lora" pitchFamily="34" charset="-120"/>
              </a:rPr>
              <a:t>VLANs enhance security while maintaining necessary connectivity between departments.</a:t>
            </a:r>
            <a:endParaRPr lang="en-US" sz="2200" dirty="0"/>
          </a:p>
        </p:txBody>
      </p:sp>
      <p:sp>
        <p:nvSpPr>
          <p:cNvPr id="13" name="Rectangle 12">
            <a:extLst>
              <a:ext uri="{FF2B5EF4-FFF2-40B4-BE49-F238E27FC236}">
                <a16:creationId xmlns:a16="http://schemas.microsoft.com/office/drawing/2014/main" id="{D384E601-5220-40E6-EAA0-8FD2E29FDAA2}"/>
              </a:ext>
            </a:extLst>
          </p:cNvPr>
          <p:cNvSpPr/>
          <p:nvPr/>
        </p:nvSpPr>
        <p:spPr>
          <a:xfrm>
            <a:off x="12623470" y="7576457"/>
            <a:ext cx="1911927" cy="581891"/>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7" name="Rectangle 6">
            <a:extLst>
              <a:ext uri="{FF2B5EF4-FFF2-40B4-BE49-F238E27FC236}">
                <a16:creationId xmlns:a16="http://schemas.microsoft.com/office/drawing/2014/main" id="{B30A38B4-45C3-69D3-B5E0-4CC2302CB7B7}"/>
              </a:ext>
            </a:extLst>
          </p:cNvPr>
          <p:cNvSpPr/>
          <p:nvPr/>
        </p:nvSpPr>
        <p:spPr>
          <a:xfrm>
            <a:off x="13836611" y="7564582"/>
            <a:ext cx="532532" cy="49084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a:t>
            </a:r>
            <a:endParaRPr lang="en-PK" dirty="0">
              <a:solidFill>
                <a:schemeClr val="tx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alphaModFix amt="75000"/>
          </a:blip>
          <a:stretch>
            <a:fillRect/>
          </a:stretch>
        </p:blipFill>
        <p:spPr>
          <a:xfrm>
            <a:off x="0" y="0"/>
            <a:ext cx="5486400" cy="8229600"/>
          </a:xfrm>
          <a:prstGeom prst="rect">
            <a:avLst/>
          </a:prstGeom>
          <a:effectLst>
            <a:softEdge rad="127000"/>
          </a:effectLst>
        </p:spPr>
      </p:pic>
      <p:sp>
        <p:nvSpPr>
          <p:cNvPr id="3" name="Text 0"/>
          <p:cNvSpPr/>
          <p:nvPr/>
        </p:nvSpPr>
        <p:spPr>
          <a:xfrm>
            <a:off x="6226136" y="308610"/>
            <a:ext cx="7664529" cy="2164437"/>
          </a:xfrm>
          <a:prstGeom prst="rect">
            <a:avLst/>
          </a:prstGeom>
          <a:noFill/>
          <a:ln/>
        </p:spPr>
        <p:txBody>
          <a:bodyPr wrap="square" lIns="0" tIns="0" rIns="0" bIns="0" rtlCol="0" anchor="t"/>
          <a:lstStyle/>
          <a:p>
            <a:pPr marL="0" indent="0">
              <a:lnSpc>
                <a:spcPts val="5200"/>
              </a:lnSpc>
              <a:buNone/>
            </a:pPr>
            <a:r>
              <a:rPr lang="en-US" sz="4150" b="1" dirty="0">
                <a:solidFill>
                  <a:srgbClr val="233E32"/>
                </a:solidFill>
                <a:latin typeface="Alice" pitchFamily="34" charset="0"/>
                <a:ea typeface="Alice" pitchFamily="34" charset="-122"/>
                <a:cs typeface="Alice" pitchFamily="34" charset="-120"/>
              </a:rPr>
              <a:t>Dynamic IP Routing Using EIGRP (Enhanced Interior Gateway Routing Protocol)</a:t>
            </a:r>
            <a:endParaRPr lang="en-US" sz="4150" b="1" dirty="0"/>
          </a:p>
        </p:txBody>
      </p:sp>
      <p:sp>
        <p:nvSpPr>
          <p:cNvPr id="4" name="Shape 1"/>
          <p:cNvSpPr/>
          <p:nvPr/>
        </p:nvSpPr>
        <p:spPr>
          <a:xfrm>
            <a:off x="6531650" y="2388513"/>
            <a:ext cx="22860" cy="5090398"/>
          </a:xfrm>
          <a:prstGeom prst="roundRect">
            <a:avLst>
              <a:gd name="adj" fmla="val 138692"/>
            </a:avLst>
          </a:prstGeom>
          <a:solidFill>
            <a:srgbClr val="D6D3CC"/>
          </a:solidFill>
          <a:ln/>
        </p:spPr>
      </p:sp>
      <p:sp>
        <p:nvSpPr>
          <p:cNvPr id="5" name="Shape 2"/>
          <p:cNvSpPr/>
          <p:nvPr/>
        </p:nvSpPr>
        <p:spPr>
          <a:xfrm>
            <a:off x="6757988" y="2852618"/>
            <a:ext cx="739735" cy="22860"/>
          </a:xfrm>
          <a:prstGeom prst="roundRect">
            <a:avLst>
              <a:gd name="adj" fmla="val 138692"/>
            </a:avLst>
          </a:prstGeom>
          <a:solidFill>
            <a:srgbClr val="D6D3CC"/>
          </a:solidFill>
          <a:ln/>
        </p:spPr>
      </p:sp>
      <p:sp>
        <p:nvSpPr>
          <p:cNvPr id="6" name="Shape 3"/>
          <p:cNvSpPr/>
          <p:nvPr/>
        </p:nvSpPr>
        <p:spPr>
          <a:xfrm>
            <a:off x="6305312" y="2626281"/>
            <a:ext cx="475536" cy="475536"/>
          </a:xfrm>
          <a:prstGeom prst="roundRect">
            <a:avLst>
              <a:gd name="adj" fmla="val 6667"/>
            </a:avLst>
          </a:prstGeom>
          <a:solidFill>
            <a:srgbClr val="F0EDE6"/>
          </a:solidFill>
          <a:ln/>
        </p:spPr>
      </p:sp>
      <p:sp>
        <p:nvSpPr>
          <p:cNvPr id="7" name="Text 4"/>
          <p:cNvSpPr/>
          <p:nvPr/>
        </p:nvSpPr>
        <p:spPr>
          <a:xfrm>
            <a:off x="6475214" y="2705457"/>
            <a:ext cx="135731" cy="317063"/>
          </a:xfrm>
          <a:prstGeom prst="rect">
            <a:avLst/>
          </a:prstGeom>
          <a:noFill/>
          <a:ln/>
        </p:spPr>
        <p:txBody>
          <a:bodyPr wrap="none" lIns="0" tIns="0" rIns="0" bIns="0" rtlCol="0" anchor="t"/>
          <a:lstStyle/>
          <a:p>
            <a:pPr marL="0" indent="0" algn="just">
              <a:lnSpc>
                <a:spcPts val="2450"/>
              </a:lnSpc>
              <a:buNone/>
            </a:pPr>
            <a:r>
              <a:rPr lang="en-US" sz="2450" dirty="0">
                <a:solidFill>
                  <a:srgbClr val="2C2821"/>
                </a:solidFill>
                <a:latin typeface="Alice" pitchFamily="34" charset="0"/>
                <a:ea typeface="Alice" pitchFamily="34" charset="-122"/>
                <a:cs typeface="Alice" pitchFamily="34" charset="-120"/>
              </a:rPr>
              <a:t>1</a:t>
            </a:r>
            <a:endParaRPr lang="en-US" sz="2450" dirty="0"/>
          </a:p>
        </p:txBody>
      </p:sp>
      <p:sp>
        <p:nvSpPr>
          <p:cNvPr id="8" name="Text 5"/>
          <p:cNvSpPr/>
          <p:nvPr/>
        </p:nvSpPr>
        <p:spPr>
          <a:xfrm>
            <a:off x="7705487" y="2599849"/>
            <a:ext cx="2641997" cy="330160"/>
          </a:xfrm>
          <a:prstGeom prst="rect">
            <a:avLst/>
          </a:prstGeom>
          <a:noFill/>
          <a:ln/>
        </p:spPr>
        <p:txBody>
          <a:bodyPr wrap="none" lIns="0" tIns="0" rIns="0" bIns="0" rtlCol="0" anchor="t"/>
          <a:lstStyle/>
          <a:p>
            <a:pPr marL="0" indent="0" algn="just">
              <a:lnSpc>
                <a:spcPts val="2600"/>
              </a:lnSpc>
              <a:buNone/>
            </a:pPr>
            <a:r>
              <a:rPr lang="en-US" sz="2800" dirty="0">
                <a:solidFill>
                  <a:srgbClr val="2C2821"/>
                </a:solidFill>
                <a:latin typeface="Alice" pitchFamily="34" charset="0"/>
                <a:ea typeface="Alice" pitchFamily="34" charset="-122"/>
                <a:cs typeface="Alice" pitchFamily="34" charset="-120"/>
              </a:rPr>
              <a:t>EIGRP</a:t>
            </a:r>
            <a:endParaRPr lang="en-US" sz="2800" dirty="0"/>
          </a:p>
        </p:txBody>
      </p:sp>
      <p:sp>
        <p:nvSpPr>
          <p:cNvPr id="9" name="Text 6"/>
          <p:cNvSpPr/>
          <p:nvPr/>
        </p:nvSpPr>
        <p:spPr>
          <a:xfrm>
            <a:off x="7705487" y="3056811"/>
            <a:ext cx="6185178" cy="676275"/>
          </a:xfrm>
          <a:prstGeom prst="rect">
            <a:avLst/>
          </a:prstGeom>
          <a:noFill/>
          <a:ln/>
        </p:spPr>
        <p:txBody>
          <a:bodyPr wrap="square" lIns="0" tIns="0" rIns="0" bIns="0" rtlCol="0" anchor="t"/>
          <a:lstStyle/>
          <a:p>
            <a:pPr marL="0" indent="0">
              <a:lnSpc>
                <a:spcPts val="2650"/>
              </a:lnSpc>
              <a:buNone/>
            </a:pPr>
            <a:r>
              <a:rPr lang="en-US" sz="2000" dirty="0">
                <a:solidFill>
                  <a:srgbClr val="2C2821"/>
                </a:solidFill>
                <a:latin typeface="Alice" panose="020B0604020202020204" charset="0"/>
                <a:ea typeface="Alice" panose="020B0604020202020204" charset="0"/>
                <a:cs typeface="Lora" pitchFamily="34" charset="-120"/>
              </a:rPr>
              <a:t>EIGRP is a protocol designed for high-performance dynamic routing.</a:t>
            </a:r>
            <a:endParaRPr lang="en-US" sz="2000" dirty="0">
              <a:latin typeface="Alice" panose="020B0604020202020204" charset="0"/>
              <a:ea typeface="Alice" panose="020B0604020202020204" charset="0"/>
            </a:endParaRPr>
          </a:p>
        </p:txBody>
      </p:sp>
      <p:sp>
        <p:nvSpPr>
          <p:cNvPr id="10" name="Shape 7"/>
          <p:cNvSpPr/>
          <p:nvPr/>
        </p:nvSpPr>
        <p:spPr>
          <a:xfrm>
            <a:off x="6757988" y="4619863"/>
            <a:ext cx="739735" cy="22860"/>
          </a:xfrm>
          <a:prstGeom prst="roundRect">
            <a:avLst>
              <a:gd name="adj" fmla="val 138692"/>
            </a:avLst>
          </a:prstGeom>
          <a:solidFill>
            <a:srgbClr val="D6D3CC"/>
          </a:solidFill>
          <a:ln/>
        </p:spPr>
      </p:sp>
      <p:sp>
        <p:nvSpPr>
          <p:cNvPr id="11" name="Shape 8"/>
          <p:cNvSpPr/>
          <p:nvPr/>
        </p:nvSpPr>
        <p:spPr>
          <a:xfrm>
            <a:off x="6305312" y="4393525"/>
            <a:ext cx="475536" cy="475536"/>
          </a:xfrm>
          <a:prstGeom prst="roundRect">
            <a:avLst>
              <a:gd name="adj" fmla="val 6667"/>
            </a:avLst>
          </a:prstGeom>
          <a:solidFill>
            <a:srgbClr val="F0EDE6"/>
          </a:solidFill>
          <a:ln/>
        </p:spPr>
      </p:sp>
      <p:sp>
        <p:nvSpPr>
          <p:cNvPr id="12" name="Text 9"/>
          <p:cNvSpPr/>
          <p:nvPr/>
        </p:nvSpPr>
        <p:spPr>
          <a:xfrm>
            <a:off x="6465213" y="4472702"/>
            <a:ext cx="155734" cy="317063"/>
          </a:xfrm>
          <a:prstGeom prst="rect">
            <a:avLst/>
          </a:prstGeom>
          <a:noFill/>
          <a:ln/>
        </p:spPr>
        <p:txBody>
          <a:bodyPr wrap="none" lIns="0" tIns="0" rIns="0" bIns="0" rtlCol="0" anchor="t"/>
          <a:lstStyle/>
          <a:p>
            <a:pPr marL="0" indent="0" algn="just">
              <a:lnSpc>
                <a:spcPts val="2450"/>
              </a:lnSpc>
              <a:buNone/>
            </a:pPr>
            <a:r>
              <a:rPr lang="en-US" sz="2450" dirty="0">
                <a:solidFill>
                  <a:srgbClr val="2C2821"/>
                </a:solidFill>
                <a:latin typeface="Alice" pitchFamily="34" charset="0"/>
                <a:ea typeface="Alice" pitchFamily="34" charset="-122"/>
                <a:cs typeface="Alice" pitchFamily="34" charset="-120"/>
              </a:rPr>
              <a:t>2</a:t>
            </a:r>
            <a:endParaRPr lang="en-US" sz="2450" dirty="0"/>
          </a:p>
        </p:txBody>
      </p:sp>
      <p:sp>
        <p:nvSpPr>
          <p:cNvPr id="13" name="Text 10"/>
          <p:cNvSpPr/>
          <p:nvPr/>
        </p:nvSpPr>
        <p:spPr>
          <a:xfrm>
            <a:off x="7705487" y="4367093"/>
            <a:ext cx="2641997" cy="330160"/>
          </a:xfrm>
          <a:prstGeom prst="rect">
            <a:avLst/>
          </a:prstGeom>
          <a:noFill/>
          <a:ln/>
        </p:spPr>
        <p:txBody>
          <a:bodyPr wrap="none" lIns="0" tIns="0" rIns="0" bIns="0" rtlCol="0" anchor="t"/>
          <a:lstStyle/>
          <a:p>
            <a:pPr marL="0" indent="0" algn="just">
              <a:lnSpc>
                <a:spcPts val="2600"/>
              </a:lnSpc>
              <a:buNone/>
            </a:pPr>
            <a:r>
              <a:rPr lang="en-US" sz="2800" dirty="0">
                <a:solidFill>
                  <a:srgbClr val="2C2821"/>
                </a:solidFill>
                <a:latin typeface="Alice" pitchFamily="34" charset="0"/>
                <a:ea typeface="Alice" pitchFamily="34" charset="-122"/>
                <a:cs typeface="Alice" pitchFamily="34" charset="-120"/>
              </a:rPr>
              <a:t>Application</a:t>
            </a:r>
            <a:endParaRPr lang="en-US" sz="2800" dirty="0"/>
          </a:p>
        </p:txBody>
      </p:sp>
      <p:sp>
        <p:nvSpPr>
          <p:cNvPr id="14" name="Text 11"/>
          <p:cNvSpPr/>
          <p:nvPr/>
        </p:nvSpPr>
        <p:spPr>
          <a:xfrm>
            <a:off x="7705487" y="4824055"/>
            <a:ext cx="6185178" cy="676275"/>
          </a:xfrm>
          <a:prstGeom prst="rect">
            <a:avLst/>
          </a:prstGeom>
          <a:noFill/>
          <a:ln/>
        </p:spPr>
        <p:txBody>
          <a:bodyPr wrap="square" lIns="0" tIns="0" rIns="0" bIns="0" rtlCol="0" anchor="t"/>
          <a:lstStyle/>
          <a:p>
            <a:pPr marL="0" indent="0">
              <a:lnSpc>
                <a:spcPts val="2650"/>
              </a:lnSpc>
              <a:buNone/>
            </a:pPr>
            <a:r>
              <a:rPr lang="en-US" sz="2000" dirty="0">
                <a:solidFill>
                  <a:srgbClr val="2C2821"/>
                </a:solidFill>
                <a:latin typeface="Alice" panose="020B0604020202020204" charset="0"/>
                <a:ea typeface="Alice" panose="020B0604020202020204" charset="0"/>
                <a:cs typeface="Lora" pitchFamily="34" charset="-120"/>
              </a:rPr>
              <a:t>EIGRP was used to interconnect the routers on different floors, enabling dynamic routing for optimal path selection.</a:t>
            </a:r>
            <a:endParaRPr lang="en-US" sz="2000" dirty="0">
              <a:latin typeface="Alice" panose="020B0604020202020204" charset="0"/>
              <a:ea typeface="Alice" panose="020B0604020202020204" charset="0"/>
            </a:endParaRPr>
          </a:p>
        </p:txBody>
      </p:sp>
      <p:sp>
        <p:nvSpPr>
          <p:cNvPr id="15" name="Shape 12"/>
          <p:cNvSpPr/>
          <p:nvPr/>
        </p:nvSpPr>
        <p:spPr>
          <a:xfrm>
            <a:off x="6757988" y="6387108"/>
            <a:ext cx="739735" cy="22860"/>
          </a:xfrm>
          <a:prstGeom prst="roundRect">
            <a:avLst>
              <a:gd name="adj" fmla="val 138692"/>
            </a:avLst>
          </a:prstGeom>
          <a:solidFill>
            <a:srgbClr val="D6D3CC"/>
          </a:solidFill>
          <a:ln/>
        </p:spPr>
      </p:sp>
      <p:sp>
        <p:nvSpPr>
          <p:cNvPr id="16" name="Shape 13"/>
          <p:cNvSpPr/>
          <p:nvPr/>
        </p:nvSpPr>
        <p:spPr>
          <a:xfrm>
            <a:off x="6305312" y="6160770"/>
            <a:ext cx="475536" cy="475536"/>
          </a:xfrm>
          <a:prstGeom prst="roundRect">
            <a:avLst>
              <a:gd name="adj" fmla="val 6667"/>
            </a:avLst>
          </a:prstGeom>
          <a:solidFill>
            <a:srgbClr val="F0EDE6"/>
          </a:solidFill>
          <a:ln/>
        </p:spPr>
      </p:sp>
      <p:sp>
        <p:nvSpPr>
          <p:cNvPr id="17" name="Text 14"/>
          <p:cNvSpPr/>
          <p:nvPr/>
        </p:nvSpPr>
        <p:spPr>
          <a:xfrm>
            <a:off x="6465808" y="6239947"/>
            <a:ext cx="154424" cy="317063"/>
          </a:xfrm>
          <a:prstGeom prst="rect">
            <a:avLst/>
          </a:prstGeom>
          <a:noFill/>
          <a:ln/>
        </p:spPr>
        <p:txBody>
          <a:bodyPr wrap="none" lIns="0" tIns="0" rIns="0" bIns="0" rtlCol="0" anchor="t"/>
          <a:lstStyle/>
          <a:p>
            <a:pPr marL="0" indent="0" algn="just">
              <a:lnSpc>
                <a:spcPts val="2450"/>
              </a:lnSpc>
              <a:buNone/>
            </a:pPr>
            <a:r>
              <a:rPr lang="en-US" sz="2450" dirty="0">
                <a:solidFill>
                  <a:srgbClr val="2C2821"/>
                </a:solidFill>
                <a:latin typeface="Alice" pitchFamily="34" charset="0"/>
                <a:ea typeface="Alice" pitchFamily="34" charset="-122"/>
                <a:cs typeface="Alice" pitchFamily="34" charset="-120"/>
              </a:rPr>
              <a:t>3</a:t>
            </a:r>
            <a:endParaRPr lang="en-US" sz="2450" dirty="0"/>
          </a:p>
        </p:txBody>
      </p:sp>
      <p:sp>
        <p:nvSpPr>
          <p:cNvPr id="18" name="Text 15"/>
          <p:cNvSpPr/>
          <p:nvPr/>
        </p:nvSpPr>
        <p:spPr>
          <a:xfrm>
            <a:off x="7705487" y="6134338"/>
            <a:ext cx="2641997" cy="330160"/>
          </a:xfrm>
          <a:prstGeom prst="rect">
            <a:avLst/>
          </a:prstGeom>
          <a:noFill/>
          <a:ln/>
        </p:spPr>
        <p:txBody>
          <a:bodyPr wrap="none" lIns="0" tIns="0" rIns="0" bIns="0" rtlCol="0" anchor="t"/>
          <a:lstStyle/>
          <a:p>
            <a:pPr marL="0" indent="0" algn="just">
              <a:lnSpc>
                <a:spcPts val="2600"/>
              </a:lnSpc>
              <a:buNone/>
            </a:pPr>
            <a:r>
              <a:rPr lang="en-US" sz="2800" dirty="0">
                <a:solidFill>
                  <a:srgbClr val="2C2821"/>
                </a:solidFill>
                <a:latin typeface="Alice" pitchFamily="34" charset="0"/>
                <a:ea typeface="Alice" pitchFamily="34" charset="-122"/>
                <a:cs typeface="Alice" pitchFamily="34" charset="-120"/>
              </a:rPr>
              <a:t>Benefits</a:t>
            </a:r>
            <a:endParaRPr lang="en-US" sz="2800" dirty="0"/>
          </a:p>
        </p:txBody>
      </p:sp>
      <p:sp>
        <p:nvSpPr>
          <p:cNvPr id="19" name="Text 16"/>
          <p:cNvSpPr/>
          <p:nvPr/>
        </p:nvSpPr>
        <p:spPr>
          <a:xfrm>
            <a:off x="7705487" y="6591300"/>
            <a:ext cx="6185178" cy="676275"/>
          </a:xfrm>
          <a:prstGeom prst="rect">
            <a:avLst/>
          </a:prstGeom>
          <a:noFill/>
          <a:ln/>
        </p:spPr>
        <p:txBody>
          <a:bodyPr wrap="square" lIns="0" tIns="0" rIns="0" bIns="0" rtlCol="0" anchor="t"/>
          <a:lstStyle/>
          <a:p>
            <a:pPr marL="0" indent="0">
              <a:lnSpc>
                <a:spcPts val="2650"/>
              </a:lnSpc>
              <a:buNone/>
            </a:pPr>
            <a:r>
              <a:rPr lang="en-US" sz="2000" dirty="0">
                <a:solidFill>
                  <a:srgbClr val="2C2821"/>
                </a:solidFill>
                <a:latin typeface="Alice" panose="020B0604020202020204" charset="0"/>
                <a:ea typeface="Alice" panose="020B0604020202020204" charset="0"/>
                <a:cs typeface="Lora" pitchFamily="34" charset="-120"/>
              </a:rPr>
              <a:t>EIGRP provides efficient and loop-free routing updates, ensuring high availability and minimal downtime.</a:t>
            </a:r>
            <a:endParaRPr lang="en-US" sz="2000" dirty="0">
              <a:latin typeface="Alice" panose="020B0604020202020204" charset="0"/>
              <a:ea typeface="Alice" panose="020B0604020202020204" charset="0"/>
            </a:endParaRPr>
          </a:p>
        </p:txBody>
      </p:sp>
      <p:sp>
        <p:nvSpPr>
          <p:cNvPr id="20" name="Rectangle 19">
            <a:extLst>
              <a:ext uri="{FF2B5EF4-FFF2-40B4-BE49-F238E27FC236}">
                <a16:creationId xmlns:a16="http://schemas.microsoft.com/office/drawing/2014/main" id="{F33D9768-1BE0-8596-D83A-E0AA7DFDB624}"/>
              </a:ext>
            </a:extLst>
          </p:cNvPr>
          <p:cNvSpPr/>
          <p:nvPr/>
        </p:nvSpPr>
        <p:spPr>
          <a:xfrm>
            <a:off x="12623470" y="7564582"/>
            <a:ext cx="1911927" cy="581891"/>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21" name="Rectangle 20">
            <a:extLst>
              <a:ext uri="{FF2B5EF4-FFF2-40B4-BE49-F238E27FC236}">
                <a16:creationId xmlns:a16="http://schemas.microsoft.com/office/drawing/2014/main" id="{EDBB2D93-AB35-50C7-695C-9503D51CE115}"/>
              </a:ext>
            </a:extLst>
          </p:cNvPr>
          <p:cNvSpPr/>
          <p:nvPr/>
        </p:nvSpPr>
        <p:spPr>
          <a:xfrm>
            <a:off x="13836611" y="7564582"/>
            <a:ext cx="532532" cy="49084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8</a:t>
            </a:r>
            <a:endParaRPr lang="en-PK" dirty="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02337" y="1146047"/>
            <a:ext cx="4303157" cy="537805"/>
          </a:xfrm>
          <a:prstGeom prst="rect">
            <a:avLst/>
          </a:prstGeom>
          <a:noFill/>
          <a:ln/>
        </p:spPr>
        <p:txBody>
          <a:bodyPr wrap="none" lIns="0" tIns="0" rIns="0" bIns="0" rtlCol="0" anchor="t"/>
          <a:lstStyle/>
          <a:p>
            <a:pPr marL="0" indent="0" algn="just">
              <a:lnSpc>
                <a:spcPts val="4200"/>
              </a:lnSpc>
              <a:buNone/>
            </a:pPr>
            <a:r>
              <a:rPr lang="en-US" sz="4050" b="1" dirty="0">
                <a:solidFill>
                  <a:srgbClr val="233E32"/>
                </a:solidFill>
                <a:latin typeface="Alice" pitchFamily="34" charset="0"/>
                <a:ea typeface="Alice" pitchFamily="34" charset="-122"/>
                <a:cs typeface="Alice" pitchFamily="34" charset="-120"/>
              </a:rPr>
              <a:t>Results and Outcomes</a:t>
            </a:r>
            <a:endParaRPr lang="en-US" sz="4050" b="1" dirty="0"/>
          </a:p>
        </p:txBody>
      </p:sp>
      <p:sp>
        <p:nvSpPr>
          <p:cNvPr id="3" name="Shape 1"/>
          <p:cNvSpPr/>
          <p:nvPr/>
        </p:nvSpPr>
        <p:spPr>
          <a:xfrm>
            <a:off x="602337" y="1995736"/>
            <a:ext cx="1342549" cy="991553"/>
          </a:xfrm>
          <a:prstGeom prst="roundRect">
            <a:avLst>
              <a:gd name="adj" fmla="val 2604"/>
            </a:avLst>
          </a:prstGeom>
          <a:solidFill>
            <a:srgbClr val="F0EDE6"/>
          </a:solidFill>
          <a:ln/>
        </p:spPr>
      </p:sp>
      <p:sp>
        <p:nvSpPr>
          <p:cNvPr id="4" name="Text 2"/>
          <p:cNvSpPr/>
          <p:nvPr/>
        </p:nvSpPr>
        <p:spPr>
          <a:xfrm>
            <a:off x="774383" y="2319348"/>
            <a:ext cx="92035" cy="344210"/>
          </a:xfrm>
          <a:prstGeom prst="rect">
            <a:avLst/>
          </a:prstGeom>
          <a:noFill/>
          <a:ln/>
        </p:spPr>
        <p:txBody>
          <a:bodyPr wrap="none" lIns="0" tIns="0" rIns="0" bIns="0" rtlCol="0" anchor="t"/>
          <a:lstStyle/>
          <a:p>
            <a:pPr marL="0" indent="0" algn="just">
              <a:lnSpc>
                <a:spcPts val="2700"/>
              </a:lnSpc>
              <a:buNone/>
            </a:pPr>
            <a:r>
              <a:rPr lang="en-US" sz="1650" dirty="0">
                <a:solidFill>
                  <a:srgbClr val="2C2821"/>
                </a:solidFill>
                <a:latin typeface="Alice" pitchFamily="34" charset="0"/>
                <a:ea typeface="Alice" pitchFamily="34" charset="-122"/>
                <a:cs typeface="Alice" pitchFamily="34" charset="-120"/>
              </a:rPr>
              <a:t>1</a:t>
            </a:r>
            <a:endParaRPr lang="en-US" sz="1650" dirty="0"/>
          </a:p>
        </p:txBody>
      </p:sp>
      <p:sp>
        <p:nvSpPr>
          <p:cNvPr id="5" name="Text 3"/>
          <p:cNvSpPr/>
          <p:nvPr/>
        </p:nvSpPr>
        <p:spPr>
          <a:xfrm>
            <a:off x="2116931" y="2167782"/>
            <a:ext cx="2151578" cy="268843"/>
          </a:xfrm>
          <a:prstGeom prst="rect">
            <a:avLst/>
          </a:prstGeom>
          <a:noFill/>
          <a:ln/>
        </p:spPr>
        <p:txBody>
          <a:bodyPr wrap="none" lIns="0" tIns="0" rIns="0" bIns="0" rtlCol="0" anchor="t"/>
          <a:lstStyle/>
          <a:p>
            <a:pPr marL="0" indent="0" algn="just">
              <a:lnSpc>
                <a:spcPts val="2100"/>
              </a:lnSpc>
              <a:buNone/>
            </a:pPr>
            <a:r>
              <a:rPr lang="en-US" sz="2000" dirty="0">
                <a:solidFill>
                  <a:srgbClr val="2C2821"/>
                </a:solidFill>
                <a:latin typeface="Alice" pitchFamily="34" charset="0"/>
                <a:ea typeface="Alice" pitchFamily="34" charset="-122"/>
                <a:cs typeface="Alice" pitchFamily="34" charset="-120"/>
              </a:rPr>
              <a:t>Efficient IP Allocation</a:t>
            </a:r>
            <a:endParaRPr lang="en-US" sz="2000" dirty="0"/>
          </a:p>
        </p:txBody>
      </p:sp>
      <p:sp>
        <p:nvSpPr>
          <p:cNvPr id="6" name="Text 4"/>
          <p:cNvSpPr/>
          <p:nvPr/>
        </p:nvSpPr>
        <p:spPr>
          <a:xfrm>
            <a:off x="2116931" y="2539852"/>
            <a:ext cx="9268063" cy="275392"/>
          </a:xfrm>
          <a:prstGeom prst="rect">
            <a:avLst/>
          </a:prstGeom>
          <a:noFill/>
          <a:ln/>
        </p:spPr>
        <p:txBody>
          <a:bodyPr wrap="none" lIns="0" tIns="0" rIns="0" bIns="0" rtlCol="0" anchor="t"/>
          <a:lstStyle/>
          <a:p>
            <a:pPr marL="0" indent="0" algn="just">
              <a:lnSpc>
                <a:spcPts val="2150"/>
              </a:lnSpc>
              <a:buNone/>
            </a:pPr>
            <a:r>
              <a:rPr lang="en-US" dirty="0">
                <a:solidFill>
                  <a:srgbClr val="2C2821"/>
                </a:solidFill>
                <a:latin typeface="Lora" pitchFamily="34" charset="0"/>
                <a:ea typeface="Lora" pitchFamily="34" charset="-122"/>
                <a:cs typeface="Lora" pitchFamily="34" charset="-120"/>
              </a:rPr>
              <a:t>DHCP ensures optimal utilization of the IP address pool, dynamically assigning addresses to a wide range of devices.</a:t>
            </a:r>
            <a:endParaRPr lang="en-US" dirty="0"/>
          </a:p>
        </p:txBody>
      </p:sp>
      <p:sp>
        <p:nvSpPr>
          <p:cNvPr id="7" name="Shape 5"/>
          <p:cNvSpPr/>
          <p:nvPr/>
        </p:nvSpPr>
        <p:spPr>
          <a:xfrm>
            <a:off x="2030849" y="2977764"/>
            <a:ext cx="11911251" cy="11430"/>
          </a:xfrm>
          <a:prstGeom prst="roundRect">
            <a:avLst>
              <a:gd name="adj" fmla="val 225892"/>
            </a:avLst>
          </a:prstGeom>
          <a:solidFill>
            <a:srgbClr val="D6D3CC"/>
          </a:solidFill>
          <a:ln/>
        </p:spPr>
      </p:sp>
      <p:sp>
        <p:nvSpPr>
          <p:cNvPr id="8" name="Shape 6"/>
          <p:cNvSpPr/>
          <p:nvPr/>
        </p:nvSpPr>
        <p:spPr>
          <a:xfrm>
            <a:off x="602337" y="3073252"/>
            <a:ext cx="2685097" cy="1266944"/>
          </a:xfrm>
          <a:prstGeom prst="roundRect">
            <a:avLst>
              <a:gd name="adj" fmla="val 2038"/>
            </a:avLst>
          </a:prstGeom>
          <a:solidFill>
            <a:srgbClr val="F0EDE6"/>
          </a:solidFill>
          <a:ln/>
        </p:spPr>
      </p:sp>
      <p:sp>
        <p:nvSpPr>
          <p:cNvPr id="9" name="Text 7"/>
          <p:cNvSpPr/>
          <p:nvPr/>
        </p:nvSpPr>
        <p:spPr>
          <a:xfrm>
            <a:off x="774383" y="3534619"/>
            <a:ext cx="105608" cy="344210"/>
          </a:xfrm>
          <a:prstGeom prst="rect">
            <a:avLst/>
          </a:prstGeom>
          <a:noFill/>
          <a:ln/>
        </p:spPr>
        <p:txBody>
          <a:bodyPr wrap="none" lIns="0" tIns="0" rIns="0" bIns="0" rtlCol="0" anchor="t"/>
          <a:lstStyle/>
          <a:p>
            <a:pPr marL="0" indent="0" algn="just">
              <a:lnSpc>
                <a:spcPts val="2700"/>
              </a:lnSpc>
              <a:buNone/>
            </a:pPr>
            <a:r>
              <a:rPr lang="en-US" sz="1650" dirty="0">
                <a:solidFill>
                  <a:srgbClr val="2C2821"/>
                </a:solidFill>
                <a:latin typeface="Alice" pitchFamily="34" charset="0"/>
                <a:ea typeface="Alice" pitchFamily="34" charset="-122"/>
                <a:cs typeface="Alice" pitchFamily="34" charset="-120"/>
              </a:rPr>
              <a:t>2</a:t>
            </a:r>
            <a:endParaRPr lang="en-US" sz="1650" dirty="0"/>
          </a:p>
        </p:txBody>
      </p:sp>
      <p:sp>
        <p:nvSpPr>
          <p:cNvPr id="10" name="Text 8"/>
          <p:cNvSpPr/>
          <p:nvPr/>
        </p:nvSpPr>
        <p:spPr>
          <a:xfrm>
            <a:off x="3459480" y="3245297"/>
            <a:ext cx="2675573" cy="268843"/>
          </a:xfrm>
          <a:prstGeom prst="rect">
            <a:avLst/>
          </a:prstGeom>
          <a:noFill/>
          <a:ln/>
        </p:spPr>
        <p:txBody>
          <a:bodyPr wrap="none" lIns="0" tIns="0" rIns="0" bIns="0" rtlCol="0" anchor="t"/>
          <a:lstStyle/>
          <a:p>
            <a:pPr marL="0" indent="0" algn="just">
              <a:lnSpc>
                <a:spcPts val="2100"/>
              </a:lnSpc>
              <a:buNone/>
            </a:pPr>
            <a:r>
              <a:rPr lang="en-US" sz="2000" dirty="0">
                <a:solidFill>
                  <a:srgbClr val="2C2821"/>
                </a:solidFill>
                <a:latin typeface="Alice" pitchFamily="34" charset="0"/>
                <a:ea typeface="Alice" pitchFamily="34" charset="-122"/>
                <a:cs typeface="Alice" pitchFamily="34" charset="-120"/>
              </a:rPr>
              <a:t>Improved Network Security</a:t>
            </a:r>
            <a:endParaRPr lang="en-US" sz="2000" dirty="0"/>
          </a:p>
        </p:txBody>
      </p:sp>
      <p:sp>
        <p:nvSpPr>
          <p:cNvPr id="11" name="Text 9"/>
          <p:cNvSpPr/>
          <p:nvPr/>
        </p:nvSpPr>
        <p:spPr>
          <a:xfrm>
            <a:off x="3459480" y="3617368"/>
            <a:ext cx="10396538" cy="550783"/>
          </a:xfrm>
          <a:prstGeom prst="rect">
            <a:avLst/>
          </a:prstGeom>
          <a:noFill/>
          <a:ln/>
        </p:spPr>
        <p:txBody>
          <a:bodyPr wrap="square" lIns="0" tIns="0" rIns="0" bIns="0" rtlCol="0" anchor="t"/>
          <a:lstStyle/>
          <a:p>
            <a:pPr marL="0" indent="0" algn="just">
              <a:lnSpc>
                <a:spcPts val="2150"/>
              </a:lnSpc>
              <a:buNone/>
            </a:pPr>
            <a:r>
              <a:rPr lang="en-US" dirty="0">
                <a:solidFill>
                  <a:srgbClr val="2C2821"/>
                </a:solidFill>
                <a:latin typeface="Lora" pitchFamily="34" charset="0"/>
                <a:ea typeface="Lora" pitchFamily="34" charset="-122"/>
                <a:cs typeface="Lora" pitchFamily="34" charset="-120"/>
              </a:rPr>
              <a:t>VLAN segmentation restricted access to sensitive resources, ensuring that data specific to marketing and IT.</a:t>
            </a:r>
            <a:endParaRPr lang="en-US" dirty="0"/>
          </a:p>
        </p:txBody>
      </p:sp>
      <p:sp>
        <p:nvSpPr>
          <p:cNvPr id="12" name="Shape 10"/>
          <p:cNvSpPr/>
          <p:nvPr/>
        </p:nvSpPr>
        <p:spPr>
          <a:xfrm>
            <a:off x="3373398" y="4330671"/>
            <a:ext cx="10568702" cy="11430"/>
          </a:xfrm>
          <a:prstGeom prst="roundRect">
            <a:avLst>
              <a:gd name="adj" fmla="val 225892"/>
            </a:avLst>
          </a:prstGeom>
          <a:solidFill>
            <a:srgbClr val="D6D3CC"/>
          </a:solidFill>
          <a:ln/>
        </p:spPr>
      </p:sp>
      <p:sp>
        <p:nvSpPr>
          <p:cNvPr id="13" name="Shape 11"/>
          <p:cNvSpPr/>
          <p:nvPr/>
        </p:nvSpPr>
        <p:spPr>
          <a:xfrm>
            <a:off x="602337" y="4426159"/>
            <a:ext cx="4027646" cy="1266944"/>
          </a:xfrm>
          <a:prstGeom prst="roundRect">
            <a:avLst>
              <a:gd name="adj" fmla="val 2038"/>
            </a:avLst>
          </a:prstGeom>
          <a:solidFill>
            <a:srgbClr val="F0EDE6"/>
          </a:solidFill>
          <a:ln/>
        </p:spPr>
      </p:sp>
      <p:sp>
        <p:nvSpPr>
          <p:cNvPr id="14" name="Text 12"/>
          <p:cNvSpPr/>
          <p:nvPr/>
        </p:nvSpPr>
        <p:spPr>
          <a:xfrm>
            <a:off x="774383" y="4887526"/>
            <a:ext cx="104775" cy="344210"/>
          </a:xfrm>
          <a:prstGeom prst="rect">
            <a:avLst/>
          </a:prstGeom>
          <a:noFill/>
          <a:ln/>
        </p:spPr>
        <p:txBody>
          <a:bodyPr wrap="none" lIns="0" tIns="0" rIns="0" bIns="0" rtlCol="0" anchor="t"/>
          <a:lstStyle/>
          <a:p>
            <a:pPr marL="0" indent="0" algn="just">
              <a:lnSpc>
                <a:spcPts val="2700"/>
              </a:lnSpc>
              <a:buNone/>
            </a:pPr>
            <a:r>
              <a:rPr lang="en-US" sz="1650" dirty="0">
                <a:solidFill>
                  <a:srgbClr val="2C2821"/>
                </a:solidFill>
                <a:latin typeface="Alice" pitchFamily="34" charset="0"/>
                <a:ea typeface="Alice" pitchFamily="34" charset="-122"/>
                <a:cs typeface="Alice" pitchFamily="34" charset="-120"/>
              </a:rPr>
              <a:t>3</a:t>
            </a:r>
            <a:endParaRPr lang="en-US" sz="1650" dirty="0"/>
          </a:p>
        </p:txBody>
      </p:sp>
      <p:sp>
        <p:nvSpPr>
          <p:cNvPr id="15" name="Text 13"/>
          <p:cNvSpPr/>
          <p:nvPr/>
        </p:nvSpPr>
        <p:spPr>
          <a:xfrm>
            <a:off x="4802029" y="4598205"/>
            <a:ext cx="2151578" cy="268843"/>
          </a:xfrm>
          <a:prstGeom prst="rect">
            <a:avLst/>
          </a:prstGeom>
          <a:noFill/>
          <a:ln/>
        </p:spPr>
        <p:txBody>
          <a:bodyPr wrap="none" lIns="0" tIns="0" rIns="0" bIns="0" rtlCol="0" anchor="t"/>
          <a:lstStyle/>
          <a:p>
            <a:pPr marL="0" indent="0" algn="just">
              <a:lnSpc>
                <a:spcPts val="2100"/>
              </a:lnSpc>
              <a:buNone/>
            </a:pPr>
            <a:r>
              <a:rPr lang="en-US" sz="2000" dirty="0">
                <a:solidFill>
                  <a:srgbClr val="2C2821"/>
                </a:solidFill>
                <a:latin typeface="Alice" pitchFamily="34" charset="0"/>
                <a:ea typeface="Alice" pitchFamily="34" charset="-122"/>
                <a:cs typeface="Alice" pitchFamily="34" charset="-120"/>
              </a:rPr>
              <a:t>High Availability</a:t>
            </a:r>
            <a:endParaRPr lang="en-US" sz="2000" dirty="0"/>
          </a:p>
        </p:txBody>
      </p:sp>
      <p:sp>
        <p:nvSpPr>
          <p:cNvPr id="16" name="Text 14"/>
          <p:cNvSpPr/>
          <p:nvPr/>
        </p:nvSpPr>
        <p:spPr>
          <a:xfrm>
            <a:off x="4802029" y="4970275"/>
            <a:ext cx="9053989" cy="550783"/>
          </a:xfrm>
          <a:prstGeom prst="rect">
            <a:avLst/>
          </a:prstGeom>
          <a:noFill/>
          <a:ln/>
        </p:spPr>
        <p:txBody>
          <a:bodyPr wrap="square" lIns="0" tIns="0" rIns="0" bIns="0" rtlCol="0" anchor="t"/>
          <a:lstStyle/>
          <a:p>
            <a:pPr marL="0" indent="0" algn="just">
              <a:lnSpc>
                <a:spcPts val="2150"/>
              </a:lnSpc>
              <a:buNone/>
            </a:pPr>
            <a:r>
              <a:rPr lang="en-US" dirty="0">
                <a:solidFill>
                  <a:srgbClr val="2C2821"/>
                </a:solidFill>
                <a:latin typeface="Lora" pitchFamily="34" charset="0"/>
                <a:ea typeface="Lora" pitchFamily="34" charset="-122"/>
                <a:cs typeface="Lora" pitchFamily="34" charset="-120"/>
              </a:rPr>
              <a:t>The use of EIGRP dynamic routing provided redundancy and minimized downtime, ensuring seamless data flow during link failures.</a:t>
            </a:r>
            <a:endParaRPr lang="en-US" dirty="0"/>
          </a:p>
        </p:txBody>
      </p:sp>
      <p:sp>
        <p:nvSpPr>
          <p:cNvPr id="17" name="Shape 15"/>
          <p:cNvSpPr/>
          <p:nvPr/>
        </p:nvSpPr>
        <p:spPr>
          <a:xfrm>
            <a:off x="4715947" y="5683578"/>
            <a:ext cx="9226153" cy="11430"/>
          </a:xfrm>
          <a:prstGeom prst="roundRect">
            <a:avLst>
              <a:gd name="adj" fmla="val 225892"/>
            </a:avLst>
          </a:prstGeom>
          <a:solidFill>
            <a:srgbClr val="D6D3CC"/>
          </a:solidFill>
          <a:ln/>
        </p:spPr>
      </p:sp>
      <p:sp>
        <p:nvSpPr>
          <p:cNvPr id="18" name="Shape 16"/>
          <p:cNvSpPr/>
          <p:nvPr/>
        </p:nvSpPr>
        <p:spPr>
          <a:xfrm>
            <a:off x="602337" y="5779066"/>
            <a:ext cx="5370195" cy="1266944"/>
          </a:xfrm>
          <a:prstGeom prst="roundRect">
            <a:avLst>
              <a:gd name="adj" fmla="val 2038"/>
            </a:avLst>
          </a:prstGeom>
          <a:solidFill>
            <a:srgbClr val="F0EDE6"/>
          </a:solidFill>
          <a:ln/>
        </p:spPr>
      </p:sp>
      <p:sp>
        <p:nvSpPr>
          <p:cNvPr id="19" name="Text 17"/>
          <p:cNvSpPr/>
          <p:nvPr/>
        </p:nvSpPr>
        <p:spPr>
          <a:xfrm>
            <a:off x="774383" y="6240434"/>
            <a:ext cx="106680" cy="344210"/>
          </a:xfrm>
          <a:prstGeom prst="rect">
            <a:avLst/>
          </a:prstGeom>
          <a:noFill/>
          <a:ln/>
        </p:spPr>
        <p:txBody>
          <a:bodyPr wrap="none" lIns="0" tIns="0" rIns="0" bIns="0" rtlCol="0" anchor="t"/>
          <a:lstStyle/>
          <a:p>
            <a:pPr marL="0" indent="0" algn="just">
              <a:lnSpc>
                <a:spcPts val="2700"/>
              </a:lnSpc>
              <a:buNone/>
            </a:pPr>
            <a:r>
              <a:rPr lang="en-US" sz="1650" dirty="0">
                <a:solidFill>
                  <a:srgbClr val="2C2821"/>
                </a:solidFill>
                <a:latin typeface="Alice" pitchFamily="34" charset="0"/>
                <a:ea typeface="Alice" pitchFamily="34" charset="-122"/>
                <a:cs typeface="Alice" pitchFamily="34" charset="-120"/>
              </a:rPr>
              <a:t>4</a:t>
            </a:r>
            <a:endParaRPr lang="en-US" sz="1650" dirty="0"/>
          </a:p>
        </p:txBody>
      </p:sp>
      <p:sp>
        <p:nvSpPr>
          <p:cNvPr id="20" name="Text 18"/>
          <p:cNvSpPr/>
          <p:nvPr/>
        </p:nvSpPr>
        <p:spPr>
          <a:xfrm>
            <a:off x="6144578" y="5951112"/>
            <a:ext cx="2151578" cy="268843"/>
          </a:xfrm>
          <a:prstGeom prst="rect">
            <a:avLst/>
          </a:prstGeom>
          <a:noFill/>
          <a:ln/>
        </p:spPr>
        <p:txBody>
          <a:bodyPr wrap="none" lIns="0" tIns="0" rIns="0" bIns="0" rtlCol="0" anchor="t"/>
          <a:lstStyle/>
          <a:p>
            <a:pPr marL="0" indent="0" algn="just">
              <a:lnSpc>
                <a:spcPts val="2100"/>
              </a:lnSpc>
              <a:buNone/>
            </a:pPr>
            <a:r>
              <a:rPr lang="en-US" sz="2000" dirty="0">
                <a:solidFill>
                  <a:srgbClr val="2C2821"/>
                </a:solidFill>
                <a:latin typeface="Alice" pitchFamily="34" charset="0"/>
                <a:ea typeface="Alice" pitchFamily="34" charset="-122"/>
                <a:cs typeface="Alice" pitchFamily="34" charset="-120"/>
              </a:rPr>
              <a:t>Scalability</a:t>
            </a:r>
            <a:endParaRPr lang="en-US" sz="2000" dirty="0"/>
          </a:p>
        </p:txBody>
      </p:sp>
      <p:sp>
        <p:nvSpPr>
          <p:cNvPr id="21" name="Text 19"/>
          <p:cNvSpPr/>
          <p:nvPr/>
        </p:nvSpPr>
        <p:spPr>
          <a:xfrm>
            <a:off x="6144578" y="6323182"/>
            <a:ext cx="7711440" cy="550783"/>
          </a:xfrm>
          <a:prstGeom prst="rect">
            <a:avLst/>
          </a:prstGeom>
          <a:noFill/>
          <a:ln/>
        </p:spPr>
        <p:txBody>
          <a:bodyPr wrap="square" lIns="0" tIns="0" rIns="0" bIns="0" rtlCol="0" anchor="t"/>
          <a:lstStyle/>
          <a:p>
            <a:pPr marL="0" indent="0" algn="just">
              <a:lnSpc>
                <a:spcPts val="2150"/>
              </a:lnSpc>
              <a:buNone/>
            </a:pPr>
            <a:r>
              <a:rPr lang="en-US" dirty="0">
                <a:solidFill>
                  <a:srgbClr val="2C2821"/>
                </a:solidFill>
                <a:latin typeface="Lora" pitchFamily="34" charset="0"/>
                <a:ea typeface="Lora" pitchFamily="34" charset="-122"/>
                <a:cs typeface="Lora" pitchFamily="34" charset="-120"/>
              </a:rPr>
              <a:t>The network was designed to handle additional departments or devices with minimal reconfiguration.</a:t>
            </a:r>
            <a:endParaRPr lang="en-US" dirty="0"/>
          </a:p>
        </p:txBody>
      </p:sp>
      <p:sp>
        <p:nvSpPr>
          <p:cNvPr id="22" name="Shape 20"/>
          <p:cNvSpPr/>
          <p:nvPr/>
        </p:nvSpPr>
        <p:spPr>
          <a:xfrm>
            <a:off x="6058495" y="7036486"/>
            <a:ext cx="7883604" cy="11430"/>
          </a:xfrm>
          <a:prstGeom prst="roundRect">
            <a:avLst>
              <a:gd name="adj" fmla="val 225892"/>
            </a:avLst>
          </a:prstGeom>
          <a:solidFill>
            <a:srgbClr val="D6D3CC"/>
          </a:solidFill>
          <a:ln/>
        </p:spPr>
      </p:sp>
      <p:sp>
        <p:nvSpPr>
          <p:cNvPr id="27" name="Rectangle 26">
            <a:extLst>
              <a:ext uri="{FF2B5EF4-FFF2-40B4-BE49-F238E27FC236}">
                <a16:creationId xmlns:a16="http://schemas.microsoft.com/office/drawing/2014/main" id="{DDBD4B98-7471-09E2-F535-F7D9F3147591}"/>
              </a:ext>
            </a:extLst>
          </p:cNvPr>
          <p:cNvSpPr/>
          <p:nvPr/>
        </p:nvSpPr>
        <p:spPr>
          <a:xfrm>
            <a:off x="12623470" y="7564582"/>
            <a:ext cx="1911927" cy="581891"/>
          </a:xfrm>
          <a:prstGeom prst="rect">
            <a:avLst/>
          </a:prstGeom>
          <a:solidFill>
            <a:srgbClr val="FCFBF8"/>
          </a:solidFill>
          <a:ln>
            <a:solidFill>
              <a:srgbClr val="FCFBF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23" name="Rectangle 22">
            <a:extLst>
              <a:ext uri="{FF2B5EF4-FFF2-40B4-BE49-F238E27FC236}">
                <a16:creationId xmlns:a16="http://schemas.microsoft.com/office/drawing/2014/main" id="{C9565F46-4CB4-EC2E-0EF4-8A9BDFD3789B}"/>
              </a:ext>
            </a:extLst>
          </p:cNvPr>
          <p:cNvSpPr/>
          <p:nvPr/>
        </p:nvSpPr>
        <p:spPr>
          <a:xfrm>
            <a:off x="13836611" y="7564582"/>
            <a:ext cx="532532" cy="49084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9</a:t>
            </a:r>
            <a:endParaRPr lang="en-PK" dirty="0">
              <a:solidFill>
                <a:schemeClr val="tx1"/>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349</TotalTime>
  <Words>570</Words>
  <Application>Microsoft Office PowerPoint</Application>
  <PresentationFormat>Custom</PresentationFormat>
  <Paragraphs>103</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Alice</vt:lpstr>
      <vt:lpstr>Arial</vt:lpstr>
      <vt:lpstr>Lora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HANZALAH ARSHAD</cp:lastModifiedBy>
  <cp:revision>19</cp:revision>
  <dcterms:created xsi:type="dcterms:W3CDTF">2024-12-22T09:25:51Z</dcterms:created>
  <dcterms:modified xsi:type="dcterms:W3CDTF">2024-12-31T04:56:47Z</dcterms:modified>
</cp:coreProperties>
</file>